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  <p:sldMasterId id="2147483685" r:id="rId3"/>
    <p:sldMasterId id="2147483704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ranklin Gothic" panose="020B0604020202020204" charset="0"/>
      <p:bold r:id="rId20"/>
    </p:embeddedFont>
    <p:embeddedFont>
      <p:font typeface="Lato Black" panose="020F0502020204030203" pitchFamily="34" charset="0"/>
      <p:bold r:id="rId21"/>
      <p:boldItalic r:id="rId22"/>
    </p:embeddedFont>
    <p:embeddedFont>
      <p:font typeface="Libre Franklin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jb1aZnI86unBX7S5Ju4Z+8JvY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1" name="Google Shape;11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1" name="Google Shape;162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7" name="Google Shape;11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0" name="Google Shape;11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6" name="Google Shape;117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4" name="Google Shape;123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1" name="Google Shape;129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64" name="Google Shape;13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0" name="Google Shape;154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1" name="Google Shape;1541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0891d8cc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3" name="Google Shape;1603;g20891d8cc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fomine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inkedin.com/company-beta/2416143/admin/updates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6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3834"/>
          <a:stretch/>
        </p:blipFill>
        <p:spPr>
          <a:xfrm>
            <a:off x="0" y="-6562"/>
            <a:ext cx="12192000" cy="68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6"/>
          <p:cNvSpPr/>
          <p:nvPr/>
        </p:nvSpPr>
        <p:spPr>
          <a:xfrm>
            <a:off x="0" y="3853542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6"/>
          <p:cNvSpPr txBox="1">
            <a:spLocks noGrp="1"/>
          </p:cNvSpPr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4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7" name="Google Shape;37;p4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4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9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9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79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0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0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" name="Google Shape;145;p8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80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8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1" name="Google Shape;151;p8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2" name="Google Shape;152;p8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8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8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1" name="Google Shape;171;p8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8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3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3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83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" name="Google Shape;191;p8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2" name="Google Shape;192;p8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3" name="Google Shape;193;p8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3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3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4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8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3" name="Google Shape;213;p8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8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84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5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5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32" name="Google Shape;232;p85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" name="Google Shape;233;p85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85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85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85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237;p85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238;p85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85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240;p85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241;p85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242;p85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" name="Google Shape;243;p85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85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" name="Google Shape;245;p85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85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85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85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85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250;p85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p85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85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85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" name="Google Shape;254;p85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5" name="Google Shape;255;p85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05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5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5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15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5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259" name="Google Shape;259;p85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5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5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5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5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5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5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5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5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5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5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85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5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8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85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274" name="Google Shape;274;p85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5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5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5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5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86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1960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6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29416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3" name="Google Shape;283;p86"/>
          <p:cNvCxnSpPr/>
          <p:nvPr/>
        </p:nvCxnSpPr>
        <p:spPr>
          <a:xfrm>
            <a:off x="537325" y="499953"/>
            <a:ext cx="52536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8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7" name="Google Shape;287;p87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288" name="Google Shape;288;p87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289" name="Google Shape;289;p87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87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87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87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87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87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87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87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87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87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87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87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87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2" name="Google Shape;302;p8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87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87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7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4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7" name="Google Shape;57;p4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" name="Google Shape;58;p4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4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6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7450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745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6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56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38" name="Google Shape;33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8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3" name="Google Shape;353;p5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54" name="Google Shape;354;p5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60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60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61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61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61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61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61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61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61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6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62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2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63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3" name="Google Shape;403;p6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63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4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8" name="Google Shape;4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9" name="Google Shape;409;p6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10" name="Google Shape;410;p6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6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6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6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6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6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6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6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6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29" name="Google Shape;429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6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6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66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9" name="Google Shape;449;p6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0" name="Google Shape;450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51" name="Google Shape;451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6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45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0" name="Google Shape;470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71" name="Google Shape;471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6" name="Google Shape;486;p67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68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490" name="Google Shape;490;p68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1" name="Google Shape;491;p68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2" name="Google Shape;492;p68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3" name="Google Shape;493;p68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4" name="Google Shape;494;p68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5" name="Google Shape;495;p68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68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7" name="Google Shape;497;p68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8" name="Google Shape;498;p68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9" name="Google Shape;499;p68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" name="Google Shape;500;p68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" name="Google Shape;501;p68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2" name="Google Shape;502;p68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3" name="Google Shape;503;p68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4" name="Google Shape;504;p68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5" name="Google Shape;505;p68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6" name="Google Shape;506;p68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" name="Google Shape;507;p68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8" name="Google Shape;508;p68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9" name="Google Shape;509;p68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0" name="Google Shape;510;p68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8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8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3" name="Google Shape;513;p68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45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549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68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517" name="Google Shape;517;p68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68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68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68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68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68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68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68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68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68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68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68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8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6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1" name="Google Shape;531;p68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532" name="Google Shape;532;p68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68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8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8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8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9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352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9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41" name="Google Shape;541;p69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70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70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6" name="Google Shape;546;p7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47" name="Google Shape;547;p7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48" name="Google Shape;548;p7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7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7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7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7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7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7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7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7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7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7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7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7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1" name="Google Shape;561;p7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7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66" name="Google Shape;566;p71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567" name="Google Shape;567;p71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568" name="Google Shape;568;p71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71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71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71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71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71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71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71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71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71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71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71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71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1" name="Google Shape;581;p7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71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71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5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0" name="Google Shape;610;p5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5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14" name="Google Shape;614;p54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615" name="Google Shape;615;p54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616" name="Google Shape;616;p54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54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54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54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54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54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54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54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54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54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54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54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29" name="Google Shape;629;p5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54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54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5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8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88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>
                  <a:alpha val="87058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8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1" name="Google Shape;641;p8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42" name="Google Shape;642;p8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8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8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8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8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5" name="Google Shape;655;p8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8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9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9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89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1" name="Google Shape;661;p8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62" name="Google Shape;662;p8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63" name="Google Shape;663;p8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8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9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9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90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5" name="Google Shape;685;p9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86" name="Google Shape;686;p9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9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9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9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9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9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9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9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9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9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9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9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9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9" name="Google Shape;699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9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5" name="Google Shape;705;p92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6" name="Google Shape;706;p92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7" name="Google Shape;707;p92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" name="Google Shape;708;p92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9" name="Google Shape;709;p9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9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3" name="Google Shape;713;p93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4" name="Google Shape;714;p93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" name="Google Shape;715;p93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6" name="Google Shape;716;p93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7" name="Google Shape;717;p93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" name="Google Shape;718;p93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9" name="Google Shape;719;p9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4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9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3" name="Google Shape;723;p94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" name="Google Shape;724;p94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5" name="Google Shape;725;p94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" name="Google Shape;726;p94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7" name="Google Shape;727;p94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8" name="Google Shape;728;p94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9" name="Google Shape;729;p94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0" name="Google Shape;730;p94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1" name="Google Shape;731;p94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" name="Google Shape;732;p94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3" name="Google Shape;733;p9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5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5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9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8" name="Google Shape;738;p95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6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96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9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3" name="Google Shape;743;p9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4" name="Google Shape;744;p96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9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8" name="Google Shape;748;p9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49" name="Google Shape;749;p9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50" name="Google Shape;750;p9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9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9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9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9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9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9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9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9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69" name="Google Shape;769;p9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9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9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9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9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9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9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9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9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9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9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4" name="Google Shape;784;p9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4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7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4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9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99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99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9" name="Google Shape;789;p9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90" name="Google Shape;790;p9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91" name="Google Shape;791;p9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9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9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9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9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9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9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9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9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9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9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4" name="Google Shape;804;p9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99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00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10" name="Google Shape;810;p10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11" name="Google Shape;811;p10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0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0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0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0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0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0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0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0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0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0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0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0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0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0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6" name="Google Shape;826;p100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1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101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830" name="Google Shape;830;p101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1" name="Google Shape;831;p101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2" name="Google Shape;832;p101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3" name="Google Shape;833;p101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4" name="Google Shape;834;p101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5" name="Google Shape;835;p101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6" name="Google Shape;836;p101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7" name="Google Shape;837;p101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8" name="Google Shape;838;p101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9" name="Google Shape;839;p101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0" name="Google Shape;840;p101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1" name="Google Shape;841;p101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2" name="Google Shape;842;p101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3" name="Google Shape;843;p101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4" name="Google Shape;844;p101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5" name="Google Shape;845;p101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6" name="Google Shape;846;p101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101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101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101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101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101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101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101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05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01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01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15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101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857" name="Google Shape;857;p101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01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01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01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01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01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01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01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01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01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01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101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01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0" name="Google Shape;870;p10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71" name="Google Shape;871;p101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872" name="Google Shape;872;p101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01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01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01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01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02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1960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02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1" name="Google Shape;881;p102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5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8" name="Google Shape;908;p53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9" name="Google Shape;909;p53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0" name="Google Shape;910;p53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1" name="Google Shape;911;p53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5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10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6" name="Google Shape;916;p10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103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20" name="Google Shape;920;p10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921" name="Google Shape;921;p10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0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0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0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0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0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0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0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0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0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0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0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0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4" name="Google Shape;934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0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0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10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" name="Google Shape;940;p105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1" name="Google Shape;941;p105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2" name="Google Shape;942;p105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3" name="Google Shape;943;p105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105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5" name="Google Shape;945;p105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6" name="Google Shape;946;p10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10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0" name="Google Shape;950;p106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1" name="Google Shape;951;p106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106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3" name="Google Shape;953;p106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4" name="Google Shape;954;p106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5" name="Google Shape;955;p106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6" name="Google Shape;956;p106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7" name="Google Shape;957;p106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8" name="Google Shape;958;p106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9" name="Google Shape;959;p106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0" name="Google Shape;960;p10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07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07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0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5" name="Google Shape;965;p107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7" name="Google Shape;87;p7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8" name="Google Shape;88;p7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7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7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7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7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7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8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08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10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70" name="Google Shape;970;p10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1" name="Google Shape;971;p108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0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75" name="Google Shape;975;p10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76" name="Google Shape;976;p10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977" name="Google Shape;977;p10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0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0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0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10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10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10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0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0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0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0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0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0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10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0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2" name="Google Shape;992;p10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11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996" name="Google Shape;996;p11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11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11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1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1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1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1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1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1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1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1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1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1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9" name="Google Shape;1009;p11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1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11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11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11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111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16" name="Google Shape;1016;p11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17" name="Google Shape;1017;p11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018" name="Google Shape;1018;p11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1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1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1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1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1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11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1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1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1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1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1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1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11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11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45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12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7" name="Google Shape;1037;p11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038" name="Google Shape;1038;p11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1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11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1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1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1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1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1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1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1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11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1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1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1" name="Google Shape;1051;p11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1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53" name="Google Shape;1053;p112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3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6" name="Google Shape;1056;p113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1057" name="Google Shape;1057;p113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113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9" name="Google Shape;1059;p113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0" name="Google Shape;1060;p113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1" name="Google Shape;1061;p113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2" name="Google Shape;1062;p113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3" name="Google Shape;1063;p113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4" name="Google Shape;1064;p113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5" name="Google Shape;1065;p113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6" name="Google Shape;1066;p113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7" name="Google Shape;1067;p113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8" name="Google Shape;1068;p113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9" name="Google Shape;1069;p113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0" name="Google Shape;1070;p113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1" name="Google Shape;1071;p113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2" name="Google Shape;1072;p113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3" name="Google Shape;1073;p113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4" name="Google Shape;1074;p113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5" name="Google Shape;1075;p113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6" name="Google Shape;1076;p113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7" name="Google Shape;1077;p113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113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113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0" name="Google Shape;1080;p113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45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13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13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549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3" name="Google Shape;1083;p113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1084" name="Google Shape;1084;p113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113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113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113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113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113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113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113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113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113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113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113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13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7" name="Google Shape;1097;p11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8" name="Google Shape;1098;p113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1099" name="Google Shape;1099;p113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13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13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13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13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4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352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14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08" name="Google Shape;1108;p114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76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6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6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76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7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77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77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77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7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77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77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7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78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8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78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78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78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78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78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78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78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8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7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07" name="Google Shape;307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p4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4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4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7" name="Google Shape;327;p48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5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6" name="Google Shape;586;p5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5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5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5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5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5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5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9" name="Google Shape;599;p5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50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2" name="Google Shape;602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3" name="Google Shape;603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4" name="Google Shape;604;p5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5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6" name="Google Shape;606;p50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" name="Google Shape;883;p5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84" name="Google Shape;884;p5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7" name="Google Shape;897;p5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0" name="Google Shape;900;p5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1" name="Google Shape;901;p5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2" name="Google Shape;902;p5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52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4" name="Google Shape;904;p52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21" Type="http://schemas.openxmlformats.org/officeDocument/2006/relationships/image" Target="../media/image46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63" Type="http://schemas.openxmlformats.org/officeDocument/2006/relationships/image" Target="../media/image88.png"/><Relationship Id="rId68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29" Type="http://schemas.openxmlformats.org/officeDocument/2006/relationships/image" Target="../media/image54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83.png"/><Relationship Id="rId66" Type="http://schemas.openxmlformats.org/officeDocument/2006/relationships/image" Target="../media/image91.png"/><Relationship Id="rId5" Type="http://schemas.openxmlformats.org/officeDocument/2006/relationships/image" Target="../media/image30.png"/><Relationship Id="rId61" Type="http://schemas.openxmlformats.org/officeDocument/2006/relationships/image" Target="../media/image86.png"/><Relationship Id="rId19" Type="http://schemas.openxmlformats.org/officeDocument/2006/relationships/image" Target="../media/image4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89.png"/><Relationship Id="rId69" Type="http://schemas.openxmlformats.org/officeDocument/2006/relationships/image" Target="../media/image94.png"/><Relationship Id="rId8" Type="http://schemas.openxmlformats.org/officeDocument/2006/relationships/image" Target="../media/image33.png"/><Relationship Id="rId51" Type="http://schemas.openxmlformats.org/officeDocument/2006/relationships/image" Target="../media/image76.png"/><Relationship Id="rId72" Type="http://schemas.openxmlformats.org/officeDocument/2006/relationships/image" Target="../media/image97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png"/><Relationship Id="rId67" Type="http://schemas.openxmlformats.org/officeDocument/2006/relationships/image" Target="../media/image92.png"/><Relationship Id="rId20" Type="http://schemas.openxmlformats.org/officeDocument/2006/relationships/image" Target="../media/image45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70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5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73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9" Type="http://schemas.openxmlformats.org/officeDocument/2006/relationships/image" Target="../media/image64.png"/><Relationship Id="rId34" Type="http://schemas.openxmlformats.org/officeDocument/2006/relationships/image" Target="../media/image59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7" Type="http://schemas.openxmlformats.org/officeDocument/2006/relationships/image" Target="../media/image32.png"/><Relationship Id="rId71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6"/>
          <p:cNvSpPr txBox="1">
            <a:spLocks noGrp="1"/>
          </p:cNvSpPr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/>
              <a:t>Data Analytics</a:t>
            </a:r>
            <a:endParaRPr/>
          </a:p>
        </p:txBody>
      </p:sp>
      <p:sp>
        <p:nvSpPr>
          <p:cNvPr id="1114" name="Google Shape;1114;p3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3449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44"/>
          <p:cNvSpPr/>
          <p:nvPr/>
        </p:nvSpPr>
        <p:spPr>
          <a:xfrm>
            <a:off x="0" y="-1"/>
            <a:ext cx="3460830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0F47F2">
                  <a:alpha val="67058"/>
                </a:srgbClr>
              </a:gs>
              <a:gs pos="76000">
                <a:srgbClr val="0F47F2">
                  <a:alpha val="6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5" name="Google Shape;1625;p44"/>
          <p:cNvGrpSpPr/>
          <p:nvPr/>
        </p:nvGrpSpPr>
        <p:grpSpPr>
          <a:xfrm>
            <a:off x="10997729" y="2032647"/>
            <a:ext cx="644875" cy="638649"/>
            <a:chOff x="373784" y="6837540"/>
            <a:chExt cx="578798" cy="581782"/>
          </a:xfrm>
        </p:grpSpPr>
        <p:sp>
          <p:nvSpPr>
            <p:cNvPr id="1626" name="Google Shape;1626;p44"/>
            <p:cNvSpPr/>
            <p:nvPr/>
          </p:nvSpPr>
          <p:spPr>
            <a:xfrm>
              <a:off x="378969" y="6843587"/>
              <a:ext cx="571141" cy="572050"/>
            </a:xfrm>
            <a:custGeom>
              <a:avLst/>
              <a:gdLst/>
              <a:ahLst/>
              <a:cxnLst/>
              <a:rect l="l" t="t" r="r" b="b"/>
              <a:pathLst>
                <a:path w="571141" h="572050" extrusionOk="0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4"/>
            <p:cNvSpPr/>
            <p:nvPr/>
          </p:nvSpPr>
          <p:spPr>
            <a:xfrm>
              <a:off x="458665" y="6923414"/>
              <a:ext cx="409337" cy="409995"/>
            </a:xfrm>
            <a:custGeom>
              <a:avLst/>
              <a:gdLst/>
              <a:ahLst/>
              <a:cxnLst/>
              <a:rect l="l" t="t" r="r" b="b"/>
              <a:pathLst>
                <a:path w="409337" h="409995" extrusionOk="0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4"/>
            <p:cNvSpPr/>
            <p:nvPr/>
          </p:nvSpPr>
          <p:spPr>
            <a:xfrm>
              <a:off x="473623" y="7020446"/>
              <a:ext cx="15730" cy="107822"/>
            </a:xfrm>
            <a:custGeom>
              <a:avLst/>
              <a:gdLst/>
              <a:ahLst/>
              <a:cxnLst/>
              <a:rect l="l" t="t" r="r" b="b"/>
              <a:pathLst>
                <a:path w="15730" h="107822" extrusionOk="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465894" y="6930670"/>
              <a:ext cx="394858" cy="394272"/>
            </a:xfrm>
            <a:custGeom>
              <a:avLst/>
              <a:gdLst/>
              <a:ahLst/>
              <a:cxnLst/>
              <a:rect l="l" t="t" r="r" b="b"/>
              <a:pathLst>
                <a:path w="394858" h="394272" extrusionOk="0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44"/>
            <p:cNvSpPr/>
            <p:nvPr/>
          </p:nvSpPr>
          <p:spPr>
            <a:xfrm>
              <a:off x="373784" y="6837540"/>
              <a:ext cx="578798" cy="581782"/>
            </a:xfrm>
            <a:custGeom>
              <a:avLst/>
              <a:gdLst/>
              <a:ahLst/>
              <a:cxnLst/>
              <a:rect l="l" t="t" r="r" b="b"/>
              <a:pathLst>
                <a:path w="578798" h="581782" extrusionOk="0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w="578798" h="581782" extrusionOk="0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44"/>
            <p:cNvSpPr/>
            <p:nvPr/>
          </p:nvSpPr>
          <p:spPr>
            <a:xfrm>
              <a:off x="584244" y="6885923"/>
              <a:ext cx="13282" cy="27816"/>
            </a:xfrm>
            <a:custGeom>
              <a:avLst/>
              <a:gdLst/>
              <a:ahLst/>
              <a:cxnLst/>
              <a:rect l="l" t="t" r="r" b="b"/>
              <a:pathLst>
                <a:path w="13282" h="27816" extrusionOk="0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44"/>
            <p:cNvSpPr/>
            <p:nvPr/>
          </p:nvSpPr>
          <p:spPr>
            <a:xfrm>
              <a:off x="570946" y="7332195"/>
              <a:ext cx="32603" cy="37491"/>
            </a:xfrm>
            <a:custGeom>
              <a:avLst/>
              <a:gdLst/>
              <a:ahLst/>
              <a:cxnLst/>
              <a:rect l="l" t="t" r="r" b="b"/>
              <a:pathLst>
                <a:path w="32603" h="37491" extrusionOk="0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44"/>
            <p:cNvSpPr/>
            <p:nvPr/>
          </p:nvSpPr>
          <p:spPr>
            <a:xfrm>
              <a:off x="746202" y="7330972"/>
              <a:ext cx="5515" cy="16751"/>
            </a:xfrm>
            <a:custGeom>
              <a:avLst/>
              <a:gdLst/>
              <a:ahLst/>
              <a:cxnLst/>
              <a:rect l="l" t="t" r="r" b="b"/>
              <a:pathLst>
                <a:path w="5515" h="16751" extrusionOk="0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4"/>
            <p:cNvSpPr/>
            <p:nvPr/>
          </p:nvSpPr>
          <p:spPr>
            <a:xfrm>
              <a:off x="735172" y="7330972"/>
              <a:ext cx="30187" cy="38700"/>
            </a:xfrm>
            <a:custGeom>
              <a:avLst/>
              <a:gdLst/>
              <a:ahLst/>
              <a:cxnLst/>
              <a:rect l="l" t="t" r="r" b="b"/>
              <a:pathLst>
                <a:path w="30187" h="38700" extrusionOk="0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4"/>
            <p:cNvSpPr/>
            <p:nvPr/>
          </p:nvSpPr>
          <p:spPr>
            <a:xfrm>
              <a:off x="711026" y="7349116"/>
              <a:ext cx="26564" cy="27816"/>
            </a:xfrm>
            <a:custGeom>
              <a:avLst/>
              <a:gdLst/>
              <a:ahLst/>
              <a:cxnLst/>
              <a:rect l="l" t="t" r="r" b="b"/>
              <a:pathLst>
                <a:path w="26564" h="27816" extrusionOk="0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4"/>
            <p:cNvSpPr/>
            <p:nvPr/>
          </p:nvSpPr>
          <p:spPr>
            <a:xfrm>
              <a:off x="715597" y="7349116"/>
              <a:ext cx="9426" cy="9176"/>
            </a:xfrm>
            <a:custGeom>
              <a:avLst/>
              <a:gdLst/>
              <a:ahLst/>
              <a:cxnLst/>
              <a:rect l="l" t="t" r="r" b="b"/>
              <a:pathLst>
                <a:path w="9426" h="9176" extrusionOk="0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4"/>
            <p:cNvSpPr/>
            <p:nvPr/>
          </p:nvSpPr>
          <p:spPr>
            <a:xfrm>
              <a:off x="602348" y="7350335"/>
              <a:ext cx="25357" cy="29026"/>
            </a:xfrm>
            <a:custGeom>
              <a:avLst/>
              <a:gdLst/>
              <a:ahLst/>
              <a:cxnLst/>
              <a:rect l="l" t="t" r="r" b="b"/>
              <a:pathLst>
                <a:path w="25357" h="29026" extrusionOk="0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4"/>
            <p:cNvSpPr/>
            <p:nvPr/>
          </p:nvSpPr>
          <p:spPr>
            <a:xfrm>
              <a:off x="614030" y="7360405"/>
              <a:ext cx="6268" cy="7404"/>
            </a:xfrm>
            <a:custGeom>
              <a:avLst/>
              <a:gdLst/>
              <a:ahLst/>
              <a:cxnLst/>
              <a:rect l="l" t="t" r="r" b="b"/>
              <a:pathLst>
                <a:path w="6268" h="7404" extrusionOk="0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4"/>
            <p:cNvSpPr/>
            <p:nvPr/>
          </p:nvSpPr>
          <p:spPr>
            <a:xfrm>
              <a:off x="679636" y="7346700"/>
              <a:ext cx="15697" cy="36282"/>
            </a:xfrm>
            <a:custGeom>
              <a:avLst/>
              <a:gdLst/>
              <a:ahLst/>
              <a:cxnLst/>
              <a:rect l="l" t="t" r="r" b="b"/>
              <a:pathLst>
                <a:path w="15697" h="36282" extrusionOk="0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4"/>
            <p:cNvSpPr/>
            <p:nvPr/>
          </p:nvSpPr>
          <p:spPr>
            <a:xfrm>
              <a:off x="649439" y="7350331"/>
              <a:ext cx="16905" cy="32654"/>
            </a:xfrm>
            <a:custGeom>
              <a:avLst/>
              <a:gdLst/>
              <a:ahLst/>
              <a:cxnLst/>
              <a:rect l="l" t="t" r="r" b="b"/>
              <a:pathLst>
                <a:path w="16905" h="32654" extrusionOk="0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4"/>
            <p:cNvSpPr/>
            <p:nvPr/>
          </p:nvSpPr>
          <p:spPr>
            <a:xfrm>
              <a:off x="628924" y="7355170"/>
              <a:ext cx="19319" cy="25397"/>
            </a:xfrm>
            <a:custGeom>
              <a:avLst/>
              <a:gdLst/>
              <a:ahLst/>
              <a:cxnLst/>
              <a:rect l="l" t="t" r="r" b="b"/>
              <a:pathLst>
                <a:path w="19319" h="25397" extrusionOk="0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4"/>
            <p:cNvSpPr/>
            <p:nvPr/>
          </p:nvSpPr>
          <p:spPr>
            <a:xfrm>
              <a:off x="698945" y="7355165"/>
              <a:ext cx="10867" cy="25397"/>
            </a:xfrm>
            <a:custGeom>
              <a:avLst/>
              <a:gdLst/>
              <a:ahLst/>
              <a:cxnLst/>
              <a:rect l="l" t="t" r="r" b="b"/>
              <a:pathLst>
                <a:path w="10867" h="25397" extrusionOk="0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44"/>
            <p:cNvSpPr/>
            <p:nvPr/>
          </p:nvSpPr>
          <p:spPr>
            <a:xfrm>
              <a:off x="668766" y="7357586"/>
              <a:ext cx="8452" cy="25397"/>
            </a:xfrm>
            <a:custGeom>
              <a:avLst/>
              <a:gdLst/>
              <a:ahLst/>
              <a:cxnLst/>
              <a:rect l="l" t="t" r="r" b="b"/>
              <a:pathLst>
                <a:path w="8452" h="25397" extrusionOk="0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44"/>
            <p:cNvSpPr/>
            <p:nvPr/>
          </p:nvSpPr>
          <p:spPr>
            <a:xfrm>
              <a:off x="697739" y="7345484"/>
              <a:ext cx="7245" cy="7256"/>
            </a:xfrm>
            <a:custGeom>
              <a:avLst/>
              <a:gdLst/>
              <a:ahLst/>
              <a:cxnLst/>
              <a:rect l="l" t="t" r="r" b="b"/>
              <a:pathLst>
                <a:path w="7245" h="7256" extrusionOk="0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4"/>
            <p:cNvSpPr/>
            <p:nvPr/>
          </p:nvSpPr>
          <p:spPr>
            <a:xfrm>
              <a:off x="668767" y="7349115"/>
              <a:ext cx="7244" cy="6047"/>
            </a:xfrm>
            <a:custGeom>
              <a:avLst/>
              <a:gdLst/>
              <a:ahLst/>
              <a:cxnLst/>
              <a:rect l="l" t="t" r="r" b="b"/>
              <a:pathLst>
                <a:path w="7244" h="6047" extrusionOk="0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4"/>
            <p:cNvSpPr/>
            <p:nvPr/>
          </p:nvSpPr>
          <p:spPr>
            <a:xfrm>
              <a:off x="654264" y="6868984"/>
              <a:ext cx="31395" cy="32653"/>
            </a:xfrm>
            <a:custGeom>
              <a:avLst/>
              <a:gdLst/>
              <a:ahLst/>
              <a:cxnLst/>
              <a:rect l="l" t="t" r="r" b="b"/>
              <a:pathLst>
                <a:path w="31395" h="32653" extrusionOk="0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4"/>
            <p:cNvSpPr/>
            <p:nvPr/>
          </p:nvSpPr>
          <p:spPr>
            <a:xfrm>
              <a:off x="795543" y="6924609"/>
              <a:ext cx="37433" cy="37490"/>
            </a:xfrm>
            <a:custGeom>
              <a:avLst/>
              <a:gdLst/>
              <a:ahLst/>
              <a:cxnLst/>
              <a:rect l="l" t="t" r="r" b="b"/>
              <a:pathLst>
                <a:path w="37433" h="37490" extrusionOk="0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4"/>
            <p:cNvSpPr/>
            <p:nvPr/>
          </p:nvSpPr>
          <p:spPr>
            <a:xfrm>
              <a:off x="753280" y="6900421"/>
              <a:ext cx="28980" cy="35072"/>
            </a:xfrm>
            <a:custGeom>
              <a:avLst/>
              <a:gdLst/>
              <a:ahLst/>
              <a:cxnLst/>
              <a:rect l="l" t="t" r="r" b="b"/>
              <a:pathLst>
                <a:path w="28980" h="35072" extrusionOk="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4"/>
            <p:cNvSpPr/>
            <p:nvPr/>
          </p:nvSpPr>
          <p:spPr>
            <a:xfrm>
              <a:off x="762088" y="6900421"/>
              <a:ext cx="7671" cy="11313"/>
            </a:xfrm>
            <a:custGeom>
              <a:avLst/>
              <a:gdLst/>
              <a:ahLst/>
              <a:cxnLst/>
              <a:rect l="l" t="t" r="r" b="b"/>
              <a:pathLst>
                <a:path w="7671" h="11313" extrusionOk="0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4"/>
            <p:cNvSpPr/>
            <p:nvPr/>
          </p:nvSpPr>
          <p:spPr>
            <a:xfrm>
              <a:off x="689284" y="6890508"/>
              <a:ext cx="8114" cy="14485"/>
            </a:xfrm>
            <a:custGeom>
              <a:avLst/>
              <a:gdLst/>
              <a:ahLst/>
              <a:cxnLst/>
              <a:rect l="l" t="t" r="r" b="b"/>
              <a:pathLst>
                <a:path w="8114" h="14485" extrusionOk="0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4"/>
            <p:cNvSpPr/>
            <p:nvPr/>
          </p:nvSpPr>
          <p:spPr>
            <a:xfrm>
              <a:off x="691892" y="6879865"/>
              <a:ext cx="19127" cy="26606"/>
            </a:xfrm>
            <a:custGeom>
              <a:avLst/>
              <a:gdLst/>
              <a:ahLst/>
              <a:cxnLst/>
              <a:rect l="l" t="t" r="r" b="b"/>
              <a:pathLst>
                <a:path w="19127" h="26606" extrusionOk="0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4"/>
            <p:cNvSpPr/>
            <p:nvPr/>
          </p:nvSpPr>
          <p:spPr>
            <a:xfrm>
              <a:off x="738847" y="6900538"/>
              <a:ext cx="4600" cy="5721"/>
            </a:xfrm>
            <a:custGeom>
              <a:avLst/>
              <a:gdLst/>
              <a:ahLst/>
              <a:cxnLst/>
              <a:rect l="l" t="t" r="r" b="b"/>
              <a:pathLst>
                <a:path w="4600" h="5721" extrusionOk="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4"/>
            <p:cNvSpPr/>
            <p:nvPr/>
          </p:nvSpPr>
          <p:spPr>
            <a:xfrm>
              <a:off x="733959" y="6891956"/>
              <a:ext cx="24150" cy="26606"/>
            </a:xfrm>
            <a:custGeom>
              <a:avLst/>
              <a:gdLst/>
              <a:ahLst/>
              <a:cxnLst/>
              <a:rect l="l" t="t" r="r" b="b"/>
              <a:pathLst>
                <a:path w="24150" h="26606" extrusionOk="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4"/>
            <p:cNvSpPr/>
            <p:nvPr/>
          </p:nvSpPr>
          <p:spPr>
            <a:xfrm>
              <a:off x="777443" y="6913722"/>
              <a:ext cx="24149" cy="24187"/>
            </a:xfrm>
            <a:custGeom>
              <a:avLst/>
              <a:gdLst/>
              <a:ahLst/>
              <a:cxnLst/>
              <a:rect l="l" t="t" r="r" b="b"/>
              <a:pathLst>
                <a:path w="24149" h="24187" extrusionOk="0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788340" y="6913722"/>
              <a:ext cx="9718" cy="8437"/>
            </a:xfrm>
            <a:custGeom>
              <a:avLst/>
              <a:gdLst/>
              <a:ahLst/>
              <a:cxnLst/>
              <a:rect l="l" t="t" r="r" b="b"/>
              <a:pathLst>
                <a:path w="9718" h="8437" extrusionOk="0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842427" y="6961902"/>
              <a:ext cx="2557" cy="10125"/>
            </a:xfrm>
            <a:custGeom>
              <a:avLst/>
              <a:gdLst/>
              <a:ahLst/>
              <a:cxnLst/>
              <a:rect l="l" t="t" r="r" b="b"/>
              <a:pathLst>
                <a:path w="2557" h="10125" extrusionOk="0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824528" y="6951215"/>
              <a:ext cx="24150" cy="24187"/>
            </a:xfrm>
            <a:custGeom>
              <a:avLst/>
              <a:gdLst/>
              <a:ahLst/>
              <a:cxnLst/>
              <a:rect l="l" t="t" r="r" b="b"/>
              <a:pathLst>
                <a:path w="24150" h="24187" extrusionOk="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839026" y="6966939"/>
              <a:ext cx="27771" cy="29025"/>
            </a:xfrm>
            <a:custGeom>
              <a:avLst/>
              <a:gdLst/>
              <a:ahLst/>
              <a:cxnLst/>
              <a:rect l="l" t="t" r="r" b="b"/>
              <a:pathLst>
                <a:path w="27771" h="29025" extrusionOk="0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712242" y="6884701"/>
              <a:ext cx="22941" cy="26606"/>
            </a:xfrm>
            <a:custGeom>
              <a:avLst/>
              <a:gdLst/>
              <a:ahLst/>
              <a:cxnLst/>
              <a:rect l="l" t="t" r="r" b="b"/>
              <a:pathLst>
                <a:path w="22941" h="26606" extrusionOk="0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853516" y="6981452"/>
              <a:ext cx="26564" cy="24187"/>
            </a:xfrm>
            <a:custGeom>
              <a:avLst/>
              <a:gdLst/>
              <a:ahLst/>
              <a:cxnLst/>
              <a:rect l="l" t="t" r="r" b="b"/>
              <a:pathLst>
                <a:path w="26564" h="24187" extrusionOk="0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865592" y="7004434"/>
              <a:ext cx="33808" cy="29025"/>
            </a:xfrm>
            <a:custGeom>
              <a:avLst/>
              <a:gdLst/>
              <a:ahLst/>
              <a:cxnLst/>
              <a:rect l="l" t="t" r="r" b="b"/>
              <a:pathLst>
                <a:path w="33808" h="29025" extrusionOk="0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893361" y="7110881"/>
              <a:ext cx="25356" cy="31445"/>
            </a:xfrm>
            <a:custGeom>
              <a:avLst/>
              <a:gdLst/>
              <a:ahLst/>
              <a:cxnLst/>
              <a:rect l="l" t="t" r="r" b="b"/>
              <a:pathLst>
                <a:path w="25356" h="31445" extrusionOk="0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905496" y="7085719"/>
              <a:ext cx="10801" cy="20028"/>
            </a:xfrm>
            <a:custGeom>
              <a:avLst/>
              <a:gdLst/>
              <a:ahLst/>
              <a:cxnLst/>
              <a:rect l="l" t="t" r="r" b="b"/>
              <a:pathLst>
                <a:path w="10801" h="20028" extrusionOk="0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889732" y="7084268"/>
              <a:ext cx="18975" cy="21769"/>
            </a:xfrm>
            <a:custGeom>
              <a:avLst/>
              <a:gdLst/>
              <a:ahLst/>
              <a:cxnLst/>
              <a:rect l="l" t="t" r="r" b="b"/>
              <a:pathLst>
                <a:path w="18975" h="21769" extrusionOk="0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866788" y="7028626"/>
              <a:ext cx="36225" cy="20559"/>
            </a:xfrm>
            <a:custGeom>
              <a:avLst/>
              <a:gdLst/>
              <a:ahLst/>
              <a:cxnLst/>
              <a:rect l="l" t="t" r="r" b="b"/>
              <a:pathLst>
                <a:path w="36225" h="20559" extrusionOk="0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881282" y="7050398"/>
              <a:ext cx="27772" cy="24188"/>
            </a:xfrm>
            <a:custGeom>
              <a:avLst/>
              <a:gdLst/>
              <a:ahLst/>
              <a:cxnLst/>
              <a:rect l="l" t="t" r="r" b="b"/>
              <a:pathLst>
                <a:path w="27772" h="24188" extrusionOk="0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888533" y="7069751"/>
              <a:ext cx="30186" cy="16931"/>
            </a:xfrm>
            <a:custGeom>
              <a:avLst/>
              <a:gdLst/>
              <a:ahLst/>
              <a:cxnLst/>
              <a:rect l="l" t="t" r="r" b="b"/>
              <a:pathLst>
                <a:path w="30186" h="16931" extrusionOk="0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605970" y="6876246"/>
              <a:ext cx="33810" cy="37492"/>
            </a:xfrm>
            <a:custGeom>
              <a:avLst/>
              <a:gdLst/>
              <a:ahLst/>
              <a:cxnLst/>
              <a:rect l="l" t="t" r="r" b="b"/>
              <a:pathLst>
                <a:path w="33810" h="37492" extrusionOk="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623598" y="6881111"/>
              <a:ext cx="1444" cy="74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493671" y="6920985"/>
              <a:ext cx="32602" cy="33863"/>
            </a:xfrm>
            <a:custGeom>
              <a:avLst/>
              <a:gdLst/>
              <a:ahLst/>
              <a:cxnLst/>
              <a:rect l="l" t="t" r="r" b="b"/>
              <a:pathLst>
                <a:path w="32602" h="33863" extrusionOk="0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522666" y="6914934"/>
              <a:ext cx="22942" cy="25397"/>
            </a:xfrm>
            <a:custGeom>
              <a:avLst/>
              <a:gdLst/>
              <a:ahLst/>
              <a:cxnLst/>
              <a:rect l="l" t="t" r="r" b="b"/>
              <a:pathLst>
                <a:path w="22942" h="25397" extrusionOk="0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525607" y="6915800"/>
              <a:ext cx="5000" cy="10678"/>
            </a:xfrm>
            <a:custGeom>
              <a:avLst/>
              <a:gdLst/>
              <a:ahLst/>
              <a:cxnLst/>
              <a:rect l="l" t="t" r="r" b="b"/>
              <a:pathLst>
                <a:path w="5000" h="10678" extrusionOk="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562513" y="6891973"/>
              <a:ext cx="26564" cy="27817"/>
            </a:xfrm>
            <a:custGeom>
              <a:avLst/>
              <a:gdLst/>
              <a:ahLst/>
              <a:cxnLst/>
              <a:rect l="l" t="t" r="r" b="b"/>
              <a:pathLst>
                <a:path w="26564" h="27817" extrusionOk="0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543196" y="6902836"/>
              <a:ext cx="21734" cy="25396"/>
            </a:xfrm>
            <a:custGeom>
              <a:avLst/>
              <a:gdLst/>
              <a:ahLst/>
              <a:cxnLst/>
              <a:rect l="l" t="t" r="r" b="b"/>
              <a:pathLst>
                <a:path w="21734" h="25396" extrusionOk="0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598719" y="6885922"/>
              <a:ext cx="10867" cy="22979"/>
            </a:xfrm>
            <a:custGeom>
              <a:avLst/>
              <a:gdLst/>
              <a:ahLst/>
              <a:cxnLst/>
              <a:rect l="l" t="t" r="r" b="b"/>
              <a:pathLst>
                <a:path w="10867" h="22979" extrusionOk="0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418820" y="7033452"/>
              <a:ext cx="31394" cy="36281"/>
            </a:xfrm>
            <a:custGeom>
              <a:avLst/>
              <a:gdLst/>
              <a:ahLst/>
              <a:cxnLst/>
              <a:rect l="l" t="t" r="r" b="b"/>
              <a:pathLst>
                <a:path w="31394" h="36281" extrusionOk="0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433292" y="7011703"/>
              <a:ext cx="23013" cy="22979"/>
            </a:xfrm>
            <a:custGeom>
              <a:avLst/>
              <a:gdLst/>
              <a:ahLst/>
              <a:cxnLst/>
              <a:rect l="l" t="t" r="r" b="b"/>
              <a:pathLst>
                <a:path w="23013" h="22979" extrusionOk="0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448919" y="7013945"/>
              <a:ext cx="13353" cy="18775"/>
            </a:xfrm>
            <a:custGeom>
              <a:avLst/>
              <a:gdLst/>
              <a:ahLst/>
              <a:cxnLst/>
              <a:rect l="l" t="t" r="r" b="b"/>
              <a:pathLst>
                <a:path w="13353" h="18775" extrusionOk="0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411567" y="7083041"/>
              <a:ext cx="24149" cy="22978"/>
            </a:xfrm>
            <a:custGeom>
              <a:avLst/>
              <a:gdLst/>
              <a:ahLst/>
              <a:cxnLst/>
              <a:rect l="l" t="t" r="r" b="b"/>
              <a:pathLst>
                <a:path w="24149" h="22978" extrusionOk="0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415828" y="7083041"/>
              <a:ext cx="15058" cy="8057"/>
            </a:xfrm>
            <a:custGeom>
              <a:avLst/>
              <a:gdLst/>
              <a:ahLst/>
              <a:cxnLst/>
              <a:rect l="l" t="t" r="r" b="b"/>
              <a:pathLst>
                <a:path w="15058" h="8057" extrusionOk="0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459856" y="6971786"/>
              <a:ext cx="24150" cy="22978"/>
            </a:xfrm>
            <a:custGeom>
              <a:avLst/>
              <a:gdLst/>
              <a:ahLst/>
              <a:cxnLst/>
              <a:rect l="l" t="t" r="r" b="b"/>
              <a:pathLst>
                <a:path w="24150" h="22978" extrusionOk="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469749" y="6971786"/>
              <a:ext cx="9020" cy="9247"/>
            </a:xfrm>
            <a:custGeom>
              <a:avLst/>
              <a:gdLst/>
              <a:ahLst/>
              <a:cxnLst/>
              <a:rect l="l" t="t" r="r" b="b"/>
              <a:pathLst>
                <a:path w="9020" h="9247" extrusionOk="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473135" y="6952433"/>
              <a:ext cx="28980" cy="27816"/>
            </a:xfrm>
            <a:custGeom>
              <a:avLst/>
              <a:gdLst/>
              <a:ahLst/>
              <a:cxnLst/>
              <a:rect l="l" t="t" r="r" b="b"/>
              <a:pathLst>
                <a:path w="28980" h="27816" extrusionOk="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407942" y="7119326"/>
              <a:ext cx="25357" cy="19350"/>
            </a:xfrm>
            <a:custGeom>
              <a:avLst/>
              <a:gdLst/>
              <a:ahLst/>
              <a:cxnLst/>
              <a:rect l="l" t="t" r="r" b="b"/>
              <a:pathLst>
                <a:path w="25357" h="19350" extrusionOk="0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400708" y="7104812"/>
              <a:ext cx="33809" cy="13303"/>
            </a:xfrm>
            <a:custGeom>
              <a:avLst/>
              <a:gdLst/>
              <a:ahLst/>
              <a:cxnLst/>
              <a:rect l="l" t="t" r="r" b="b"/>
              <a:pathLst>
                <a:path w="33809" h="13303" extrusionOk="0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438146" y="6994769"/>
              <a:ext cx="31394" cy="18141"/>
            </a:xfrm>
            <a:custGeom>
              <a:avLst/>
              <a:gdLst/>
              <a:ahLst/>
              <a:cxnLst/>
              <a:rect l="l" t="t" r="r" b="b"/>
              <a:pathLst>
                <a:path w="31394" h="18141" extrusionOk="0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401918" y="7141097"/>
              <a:ext cx="32601" cy="8465"/>
            </a:xfrm>
            <a:custGeom>
              <a:avLst/>
              <a:gdLst/>
              <a:ahLst/>
              <a:cxnLst/>
              <a:rect l="l" t="t" r="r" b="b"/>
              <a:pathLst>
                <a:path w="32601" h="8465" extrusionOk="0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415180" y="7064898"/>
              <a:ext cx="24150" cy="18140"/>
            </a:xfrm>
            <a:custGeom>
              <a:avLst/>
              <a:gdLst/>
              <a:ahLst/>
              <a:cxnLst/>
              <a:rect l="l" t="t" r="r" b="b"/>
              <a:pathLst>
                <a:path w="24150" h="18140" extrusionOk="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451419" y="6988720"/>
              <a:ext cx="21734" cy="16931"/>
            </a:xfrm>
            <a:custGeom>
              <a:avLst/>
              <a:gdLst/>
              <a:ahLst/>
              <a:cxnLst/>
              <a:rect l="l" t="t" r="r" b="b"/>
              <a:pathLst>
                <a:path w="21734" h="16931" extrusionOk="0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444180" y="6982672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596322" y="6877454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735699" y="7073431"/>
              <a:ext cx="56235" cy="73846"/>
            </a:xfrm>
            <a:custGeom>
              <a:avLst/>
              <a:gdLst/>
              <a:ahLst/>
              <a:cxnLst/>
              <a:rect l="l" t="t" r="r" b="b"/>
              <a:pathLst>
                <a:path w="56235" h="73846" extrusionOk="0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701361" y="7051578"/>
              <a:ext cx="125007" cy="120254"/>
            </a:xfrm>
            <a:custGeom>
              <a:avLst/>
              <a:gdLst/>
              <a:ahLst/>
              <a:cxnLst/>
              <a:rect l="l" t="t" r="r" b="b"/>
              <a:pathLst>
                <a:path w="125007" h="120254" extrusionOk="0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745798" y="7049369"/>
              <a:ext cx="40753" cy="26753"/>
            </a:xfrm>
            <a:custGeom>
              <a:avLst/>
              <a:gdLst/>
              <a:ahLst/>
              <a:cxnLst/>
              <a:rect l="l" t="t" r="r" b="b"/>
              <a:pathLst>
                <a:path w="40753" h="26753" extrusionOk="0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590856" y="7050977"/>
              <a:ext cx="106379" cy="119178"/>
            </a:xfrm>
            <a:custGeom>
              <a:avLst/>
              <a:gdLst/>
              <a:ahLst/>
              <a:cxnLst/>
              <a:rect l="l" t="t" r="r" b="b"/>
              <a:pathLst>
                <a:path w="106379" h="119178" extrusionOk="0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511796" y="7052802"/>
              <a:ext cx="70033" cy="114890"/>
            </a:xfrm>
            <a:custGeom>
              <a:avLst/>
              <a:gdLst/>
              <a:ahLst/>
              <a:cxnLst/>
              <a:rect l="l" t="t" r="r" b="b"/>
              <a:pathLst>
                <a:path w="70033" h="114890" extrusionOk="0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627912" y="7187388"/>
              <a:ext cx="14982" cy="31637"/>
            </a:xfrm>
            <a:custGeom>
              <a:avLst/>
              <a:gdLst/>
              <a:ahLst/>
              <a:cxnLst/>
              <a:rect l="l" t="t" r="r" b="b"/>
              <a:pathLst>
                <a:path w="14982" h="31637" extrusionOk="0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665655" y="7181003"/>
              <a:ext cx="105740" cy="50676"/>
            </a:xfrm>
            <a:custGeom>
              <a:avLst/>
              <a:gdLst/>
              <a:ahLst/>
              <a:cxnLst/>
              <a:rect l="l" t="t" r="r" b="b"/>
              <a:pathLst>
                <a:path w="105740" h="50676" extrusionOk="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556458" y="7181003"/>
              <a:ext cx="154962" cy="59703"/>
            </a:xfrm>
            <a:custGeom>
              <a:avLst/>
              <a:gdLst/>
              <a:ahLst/>
              <a:cxnLst/>
              <a:rect l="l" t="t" r="r" b="b"/>
              <a:pathLst>
                <a:path w="154962" h="59703" extrusionOk="0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616698" y="7226540"/>
              <a:ext cx="16407" cy="10627"/>
            </a:xfrm>
            <a:custGeom>
              <a:avLst/>
              <a:gdLst/>
              <a:ahLst/>
              <a:cxnLst/>
              <a:rect l="l" t="t" r="r" b="b"/>
              <a:pathLst>
                <a:path w="16407" h="10627" extrusionOk="0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708005" y="6993576"/>
              <a:ext cx="32987" cy="15502"/>
            </a:xfrm>
            <a:custGeom>
              <a:avLst/>
              <a:gdLst/>
              <a:ahLst/>
              <a:cxnLst/>
              <a:rect l="l" t="t" r="r" b="b"/>
              <a:pathLst>
                <a:path w="32987" h="15502" extrusionOk="0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607161" y="6992824"/>
              <a:ext cx="88166" cy="47601"/>
            </a:xfrm>
            <a:custGeom>
              <a:avLst/>
              <a:gdLst/>
              <a:ahLst/>
              <a:cxnLst/>
              <a:rect l="l" t="t" r="r" b="b"/>
              <a:pathLst>
                <a:path w="88166" h="47601" extrusionOk="0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659888" y="7003934"/>
              <a:ext cx="4321" cy="36201"/>
            </a:xfrm>
            <a:custGeom>
              <a:avLst/>
              <a:gdLst/>
              <a:ahLst/>
              <a:cxnLst/>
              <a:rect l="l" t="t" r="r" b="b"/>
              <a:pathLst>
                <a:path w="4321" h="36201" extrusionOk="0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556451" y="6981012"/>
              <a:ext cx="214940" cy="59704"/>
            </a:xfrm>
            <a:custGeom>
              <a:avLst/>
              <a:gdLst/>
              <a:ahLst/>
              <a:cxnLst/>
              <a:rect l="l" t="t" r="r" b="b"/>
              <a:pathLst>
                <a:path w="214940" h="59704" extrusionOk="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621567" y="7029075"/>
              <a:ext cx="4321" cy="11641"/>
            </a:xfrm>
            <a:custGeom>
              <a:avLst/>
              <a:gdLst/>
              <a:ahLst/>
              <a:cxnLst/>
              <a:rect l="l" t="t" r="r" b="b"/>
              <a:pathLst>
                <a:path w="4321" h="11641" extrusionOk="0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605432" y="6998920"/>
              <a:ext cx="18728" cy="18576"/>
            </a:xfrm>
            <a:custGeom>
              <a:avLst/>
              <a:gdLst/>
              <a:ahLst/>
              <a:cxnLst/>
              <a:rect l="l" t="t" r="r" b="b"/>
              <a:pathLst>
                <a:path w="18728" h="18576" extrusionOk="0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557676" y="7208821"/>
              <a:ext cx="38639" cy="56841"/>
            </a:xfrm>
            <a:custGeom>
              <a:avLst/>
              <a:gdLst/>
              <a:ahLst/>
              <a:cxnLst/>
              <a:rect l="l" t="t" r="r" b="b"/>
              <a:pathLst>
                <a:path w="38639" h="56841" extrusionOk="0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602355" y="7210026"/>
              <a:ext cx="37432" cy="55631"/>
            </a:xfrm>
            <a:custGeom>
              <a:avLst/>
              <a:gdLst/>
              <a:ahLst/>
              <a:cxnLst/>
              <a:rect l="l" t="t" r="r" b="b"/>
              <a:pathLst>
                <a:path w="37432" h="55631" extrusionOk="0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664997" y="7208812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645823" y="7208812"/>
              <a:ext cx="38639" cy="58050"/>
            </a:xfrm>
            <a:custGeom>
              <a:avLst/>
              <a:gdLst/>
              <a:ahLst/>
              <a:cxnLst/>
              <a:rect l="l" t="t" r="r" b="b"/>
              <a:pathLst>
                <a:path w="38639" h="58050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708465" y="7208808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689291" y="7208808"/>
              <a:ext cx="38639" cy="58049"/>
            </a:xfrm>
            <a:custGeom>
              <a:avLst/>
              <a:gdLst/>
              <a:ahLst/>
              <a:cxnLst/>
              <a:rect l="l" t="t" r="r" b="b"/>
              <a:pathLst>
                <a:path w="38639" h="58049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735174" y="7208839"/>
              <a:ext cx="27772" cy="56843"/>
            </a:xfrm>
            <a:custGeom>
              <a:avLst/>
              <a:gdLst/>
              <a:ahLst/>
              <a:cxnLst/>
              <a:rect l="l" t="t" r="r" b="b"/>
              <a:pathLst>
                <a:path w="27772" h="56843" extrusionOk="0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4" name="Google Shape;1714;p44"/>
          <p:cNvGrpSpPr/>
          <p:nvPr/>
        </p:nvGrpSpPr>
        <p:grpSpPr>
          <a:xfrm>
            <a:off x="3945835" y="1408162"/>
            <a:ext cx="7695303" cy="1228028"/>
            <a:chOff x="3945835" y="992301"/>
            <a:chExt cx="7695303" cy="1228028"/>
          </a:xfrm>
        </p:grpSpPr>
        <p:sp>
          <p:nvSpPr>
            <p:cNvPr id="1715" name="Google Shape;1715;p44"/>
            <p:cNvSpPr/>
            <p:nvPr/>
          </p:nvSpPr>
          <p:spPr>
            <a:xfrm>
              <a:off x="6991109" y="992301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Combination of Data Analytics and Data Research methodologies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Opportunity to work with a unique professional</a:t>
              </a:r>
              <a:b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Top-class InfoSec credentials - ISO certified &amp; RGPD Compliance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5015880" y="1280757"/>
              <a:ext cx="1776363" cy="664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World class Data Analytics capabilities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3945835" y="1150377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18" name="Google Shape;1718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4306" y="1347276"/>
              <a:ext cx="531758" cy="5317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9" name="Google Shape;1719;p44"/>
          <p:cNvSpPr/>
          <p:nvPr/>
        </p:nvSpPr>
        <p:spPr>
          <a:xfrm>
            <a:off x="6979209" y="2890468"/>
            <a:ext cx="4812986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Management of specific day-to-day tasks or full end-to-end projects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Continued support in the long run to maintain and adjust solutions 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Full compliance with confidentiality and ethics best practices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44"/>
          <p:cNvSpPr/>
          <p:nvPr/>
        </p:nvSpPr>
        <p:spPr>
          <a:xfrm>
            <a:off x="5013665" y="3273773"/>
            <a:ext cx="177940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B9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Adaptability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44"/>
          <p:cNvSpPr/>
          <p:nvPr/>
        </p:nvSpPr>
        <p:spPr>
          <a:xfrm>
            <a:off x="3945835" y="292795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2" name="Google Shape;172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4618" y="3130654"/>
            <a:ext cx="520148" cy="520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3" name="Google Shape;1723;p44"/>
          <p:cNvGrpSpPr/>
          <p:nvPr/>
        </p:nvGrpSpPr>
        <p:grpSpPr>
          <a:xfrm>
            <a:off x="3945835" y="4113005"/>
            <a:ext cx="7695300" cy="925556"/>
            <a:chOff x="3945835" y="4036050"/>
            <a:chExt cx="7695300" cy="925556"/>
          </a:xfrm>
        </p:grpSpPr>
        <p:sp>
          <p:nvSpPr>
            <p:cNvPr id="1724" name="Google Shape;1724;p44"/>
            <p:cNvSpPr/>
            <p:nvPr/>
          </p:nvSpPr>
          <p:spPr>
            <a:xfrm>
              <a:off x="6991106" y="4111163"/>
              <a:ext cx="4650029" cy="818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Multinational, multi-skilled teams allowing you to access top talents across different geographies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Retained model granting maximum flexibility to scale up when needed</a:t>
              </a:r>
              <a:endParaRPr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5013665" y="4264918"/>
              <a:ext cx="1779405" cy="46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Flexibility and scalability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3945835" y="4036050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27" name="Google Shape;1727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63484" y="4252650"/>
              <a:ext cx="492356" cy="4923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8" name="Google Shape;1728;p44"/>
          <p:cNvGrpSpPr/>
          <p:nvPr/>
        </p:nvGrpSpPr>
        <p:grpSpPr>
          <a:xfrm>
            <a:off x="3945835" y="5197864"/>
            <a:ext cx="7695300" cy="1228028"/>
            <a:chOff x="3945835" y="5012807"/>
            <a:chExt cx="7695300" cy="1228028"/>
          </a:xfrm>
        </p:grpSpPr>
        <p:sp>
          <p:nvSpPr>
            <p:cNvPr id="1729" name="Google Shape;1729;p44"/>
            <p:cNvSpPr/>
            <p:nvPr/>
          </p:nvSpPr>
          <p:spPr>
            <a:xfrm>
              <a:off x="6991106" y="5012807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1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Brainshoring</a:t>
              </a: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 approach: high quality support, critical thinking and business sense…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…provided to our clients from our nearshore locations: Casablanca, Mexico and Cairo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Retainer model granting full dedication to clients and most cost-effective daily/hourly rate</a:t>
              </a:r>
              <a:endParaRPr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5013665" y="5224916"/>
              <a:ext cx="1779405" cy="701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Value added services at a competitive price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3945835" y="5113003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2" name="Google Shape;1732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65600" y="5342101"/>
              <a:ext cx="467360" cy="4673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33" name="Google Shape;1733;p44"/>
          <p:cNvCxnSpPr/>
          <p:nvPr/>
        </p:nvCxnSpPr>
        <p:spPr>
          <a:xfrm>
            <a:off x="5029200" y="2719385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4" name="Google Shape;1734;p44"/>
          <p:cNvCxnSpPr/>
          <p:nvPr/>
        </p:nvCxnSpPr>
        <p:spPr>
          <a:xfrm>
            <a:off x="5029200" y="4033354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5" name="Google Shape;1735;p44"/>
          <p:cNvCxnSpPr/>
          <p:nvPr/>
        </p:nvCxnSpPr>
        <p:spPr>
          <a:xfrm>
            <a:off x="5029200" y="5118212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6" name="Google Shape;1736;p4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7" name="Google Shape;1737;p4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264534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en-US" sz="3200">
                <a:solidFill>
                  <a:schemeClr val="lt1"/>
                </a:solidFill>
              </a:rPr>
              <a:t>Why work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with us</a:t>
            </a:r>
            <a:endParaRPr/>
          </a:p>
        </p:txBody>
      </p:sp>
      <p:sp>
        <p:nvSpPr>
          <p:cNvPr id="1738" name="Google Shape;1738;p44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9" name="Google Shape;1739;p44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740" name="Google Shape;1740;p44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41" name="Google Shape;1741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has a unique</a:t>
            </a:r>
            <a:br>
              <a:rPr lang="en-US"/>
            </a:br>
            <a:r>
              <a:rPr lang="en-US"/>
              <a:t>approach to Data Analytics</a:t>
            </a:r>
            <a:endParaRPr/>
          </a:p>
        </p:txBody>
      </p:sp>
      <p:sp>
        <p:nvSpPr>
          <p:cNvPr id="1120" name="Google Shape;1120;p37"/>
          <p:cNvSpPr txBox="1"/>
          <p:nvPr/>
        </p:nvSpPr>
        <p:spPr>
          <a:xfrm>
            <a:off x="550863" y="2343394"/>
            <a:ext cx="519360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another. Such models very often remain at Proof-Of-Concept stage, as integration with IT systems is not completed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Data Visualization tools, e.g. Tableau, Power BI,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project completion, the models can be hard for clients to maintain over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providers retain rights on the Intellectual Property they generate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37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Traditional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37"/>
          <p:cNvSpPr txBox="1"/>
          <p:nvPr/>
        </p:nvSpPr>
        <p:spPr>
          <a:xfrm>
            <a:off x="6447529" y="2343394"/>
            <a:ext cx="5193608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and models that answer your questions. The output is co-constructed with our client and not a model taken off the shelf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end-to-end approach from cleaning the data to visualizing the model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the time you spend on paperwork and 2/allows you to work with us on an iterative basis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output of our work will become a knowledge asset of our client, who will hold the Intellectual Property of it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37"/>
          <p:cNvSpPr txBox="1"/>
          <p:nvPr/>
        </p:nvSpPr>
        <p:spPr>
          <a:xfrm>
            <a:off x="6447529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Infomineo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4" name="Google Shape;1124;p37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1125" name="Google Shape;1125;p37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Analytics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27" name="Google Shape;112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2672" y="193473"/>
            <a:ext cx="352305" cy="35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38"/>
          <p:cNvGrpSpPr/>
          <p:nvPr/>
        </p:nvGrpSpPr>
        <p:grpSpPr>
          <a:xfrm>
            <a:off x="4183637" y="1117804"/>
            <a:ext cx="3840480" cy="5516721"/>
            <a:chOff x="4412108" y="1117804"/>
            <a:chExt cx="3387145" cy="5516721"/>
          </a:xfrm>
        </p:grpSpPr>
        <p:sp>
          <p:nvSpPr>
            <p:cNvPr id="1133" name="Google Shape;1133;p38"/>
            <p:cNvSpPr/>
            <p:nvPr/>
          </p:nvSpPr>
          <p:spPr>
            <a:xfrm>
              <a:off x="4412108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156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4540221" y="1290619"/>
              <a:ext cx="3111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Business Oriented Approach</a:t>
              </a: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5" name="Google Shape;1135;p38"/>
          <p:cNvGrpSpPr/>
          <p:nvPr/>
        </p:nvGrpSpPr>
        <p:grpSpPr>
          <a:xfrm>
            <a:off x="173031" y="1114998"/>
            <a:ext cx="3844497" cy="5516721"/>
            <a:chOff x="550863" y="1117804"/>
            <a:chExt cx="3387145" cy="5516721"/>
          </a:xfrm>
        </p:grpSpPr>
        <p:sp>
          <p:nvSpPr>
            <p:cNvPr id="1136" name="Google Shape;1136;p38"/>
            <p:cNvSpPr/>
            <p:nvPr/>
          </p:nvSpPr>
          <p:spPr>
            <a:xfrm>
              <a:off x="550863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156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902337" y="1290619"/>
              <a:ext cx="26841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Levels of Analytics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8" name="Google Shape;1138;p3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offers a full suite of Data Analytics Services</a:t>
            </a:r>
            <a:endParaRPr/>
          </a:p>
        </p:txBody>
      </p:sp>
      <p:sp>
        <p:nvSpPr>
          <p:cNvPr id="1139" name="Google Shape;1139;p38"/>
          <p:cNvSpPr txBox="1"/>
          <p:nvPr/>
        </p:nvSpPr>
        <p:spPr>
          <a:xfrm>
            <a:off x="1746758" y="2472775"/>
            <a:ext cx="2011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38"/>
          <p:cNvGrpSpPr/>
          <p:nvPr/>
        </p:nvGrpSpPr>
        <p:grpSpPr>
          <a:xfrm>
            <a:off x="8190226" y="1117804"/>
            <a:ext cx="3840480" cy="5516721"/>
            <a:chOff x="8273352" y="1117804"/>
            <a:chExt cx="3387145" cy="5516721"/>
          </a:xfrm>
        </p:grpSpPr>
        <p:sp>
          <p:nvSpPr>
            <p:cNvPr id="1141" name="Google Shape;1141;p38"/>
            <p:cNvSpPr/>
            <p:nvPr/>
          </p:nvSpPr>
          <p:spPr>
            <a:xfrm>
              <a:off x="8273352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156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8395310" y="1290619"/>
              <a:ext cx="309315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Types of Data Services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38"/>
          <p:cNvGrpSpPr/>
          <p:nvPr/>
        </p:nvGrpSpPr>
        <p:grpSpPr>
          <a:xfrm>
            <a:off x="390727" y="2123530"/>
            <a:ext cx="1141654" cy="1280160"/>
            <a:chOff x="728785" y="1952928"/>
            <a:chExt cx="1005840" cy="1280160"/>
          </a:xfrm>
        </p:grpSpPr>
        <p:sp>
          <p:nvSpPr>
            <p:cNvPr id="1144" name="Google Shape;1144;p38"/>
            <p:cNvSpPr/>
            <p:nvPr/>
          </p:nvSpPr>
          <p:spPr>
            <a:xfrm rot="5400000">
              <a:off x="591625" y="2090088"/>
              <a:ext cx="1280160" cy="100584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759265" y="2399109"/>
              <a:ext cx="944880" cy="42905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38"/>
          <p:cNvGrpSpPr/>
          <p:nvPr/>
        </p:nvGrpSpPr>
        <p:grpSpPr>
          <a:xfrm>
            <a:off x="397635" y="3660664"/>
            <a:ext cx="1141654" cy="1280160"/>
            <a:chOff x="735693" y="3300855"/>
            <a:chExt cx="1005840" cy="1280160"/>
          </a:xfrm>
        </p:grpSpPr>
        <p:sp>
          <p:nvSpPr>
            <p:cNvPr id="1147" name="Google Shape;1147;p38"/>
            <p:cNvSpPr/>
            <p:nvPr/>
          </p:nvSpPr>
          <p:spPr>
            <a:xfrm rot="5400000">
              <a:off x="598533" y="3438015"/>
              <a:ext cx="1280160" cy="100584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766173" y="3747036"/>
              <a:ext cx="944880" cy="42905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38"/>
          <p:cNvGrpSpPr/>
          <p:nvPr/>
        </p:nvGrpSpPr>
        <p:grpSpPr>
          <a:xfrm>
            <a:off x="383984" y="5197798"/>
            <a:ext cx="1168955" cy="1280160"/>
            <a:chOff x="711640" y="4648782"/>
            <a:chExt cx="1029893" cy="1280160"/>
          </a:xfrm>
        </p:grpSpPr>
        <p:sp>
          <p:nvSpPr>
            <p:cNvPr id="1150" name="Google Shape;1150;p38"/>
            <p:cNvSpPr/>
            <p:nvPr/>
          </p:nvSpPr>
          <p:spPr>
            <a:xfrm rot="5400000">
              <a:off x="586506" y="4773915"/>
              <a:ext cx="1280160" cy="1029893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754146" y="5094962"/>
              <a:ext cx="944880" cy="42905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2" name="Google Shape;1152;p38"/>
          <p:cNvSpPr txBox="1"/>
          <p:nvPr/>
        </p:nvSpPr>
        <p:spPr>
          <a:xfrm>
            <a:off x="1746808" y="3820688"/>
            <a:ext cx="201168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building &amp; tuning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evaluation &amp; retraining </a:t>
            </a:r>
            <a:endParaRPr sz="14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38"/>
          <p:cNvSpPr txBox="1"/>
          <p:nvPr/>
        </p:nvSpPr>
        <p:spPr>
          <a:xfrm>
            <a:off x="1767033" y="5197797"/>
            <a:ext cx="2011680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Sourcing &amp; Integration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Cleaning,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Feature Engineering &amp; Data transformation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Deployment &amp; scalability</a:t>
            </a:r>
            <a:endParaRPr sz="14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38"/>
          <p:cNvSpPr/>
          <p:nvPr/>
        </p:nvSpPr>
        <p:spPr>
          <a:xfrm>
            <a:off x="4476249" y="2890688"/>
            <a:ext cx="1463040" cy="1463040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38"/>
          <p:cNvSpPr/>
          <p:nvPr/>
        </p:nvSpPr>
        <p:spPr>
          <a:xfrm>
            <a:off x="5235545" y="3966808"/>
            <a:ext cx="1463040" cy="1463040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38"/>
          <p:cNvSpPr txBox="1"/>
          <p:nvPr/>
        </p:nvSpPr>
        <p:spPr>
          <a:xfrm>
            <a:off x="4734959" y="3397441"/>
            <a:ext cx="98272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&amp; Data Understanding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38"/>
          <p:cNvSpPr txBox="1"/>
          <p:nvPr/>
        </p:nvSpPr>
        <p:spPr>
          <a:xfrm>
            <a:off x="5419525" y="4532129"/>
            <a:ext cx="109508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38"/>
          <p:cNvSpPr txBox="1"/>
          <p:nvPr/>
        </p:nvSpPr>
        <p:spPr>
          <a:xfrm>
            <a:off x="4300246" y="2262722"/>
            <a:ext cx="164592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Infomineo’s teams demonstrate a high Business sense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9" name="Google Shape;1159;p38"/>
          <p:cNvGrpSpPr/>
          <p:nvPr/>
        </p:nvGrpSpPr>
        <p:grpSpPr>
          <a:xfrm>
            <a:off x="6377540" y="2668376"/>
            <a:ext cx="1645920" cy="2240399"/>
            <a:chOff x="6235034" y="2549623"/>
            <a:chExt cx="1645920" cy="2240399"/>
          </a:xfrm>
        </p:grpSpPr>
        <p:sp>
          <p:nvSpPr>
            <p:cNvPr id="1160" name="Google Shape;1160;p38"/>
            <p:cNvSpPr/>
            <p:nvPr/>
          </p:nvSpPr>
          <p:spPr>
            <a:xfrm>
              <a:off x="6250183" y="3326982"/>
              <a:ext cx="1463040" cy="1463040"/>
            </a:xfrm>
            <a:prstGeom prst="flowChartConnector">
              <a:avLst/>
            </a:prstGeom>
            <a:solidFill>
              <a:schemeClr val="dk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8"/>
            <p:cNvSpPr txBox="1"/>
            <p:nvPr/>
          </p:nvSpPr>
          <p:spPr>
            <a:xfrm>
              <a:off x="6550122" y="3892303"/>
              <a:ext cx="863163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Methodology</a:t>
              </a: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8"/>
            <p:cNvSpPr txBox="1"/>
            <p:nvPr/>
          </p:nvSpPr>
          <p:spPr>
            <a:xfrm>
              <a:off x="6235034" y="2549623"/>
              <a:ext cx="1645920" cy="5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We work in an iterative approach to fulfill clients needs quickly</a:t>
              </a:r>
              <a:endParaRPr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3" name="Google Shape;1163;p38"/>
          <p:cNvSpPr txBox="1"/>
          <p:nvPr/>
        </p:nvSpPr>
        <p:spPr>
          <a:xfrm>
            <a:off x="4892668" y="5567381"/>
            <a:ext cx="201168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Release &amp; Change Management are handled: versioning, unit tests, model validation, documentation…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38" descr="Research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231" y="2185461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38" descr="Business Growth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54" y="380668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38" descr="Serv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357410" y="5309752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38"/>
          <p:cNvSpPr/>
          <p:nvPr/>
        </p:nvSpPr>
        <p:spPr>
          <a:xfrm>
            <a:off x="8286972" y="1917296"/>
            <a:ext cx="3646989" cy="130483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1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38"/>
          <p:cNvSpPr/>
          <p:nvPr/>
        </p:nvSpPr>
        <p:spPr>
          <a:xfrm>
            <a:off x="8258583" y="3428999"/>
            <a:ext cx="3646989" cy="1580973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1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7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models.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38"/>
          <p:cNvSpPr/>
          <p:nvPr/>
        </p:nvSpPr>
        <p:spPr>
          <a:xfrm>
            <a:off x="8286972" y="5211856"/>
            <a:ext cx="3646989" cy="130483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Seamless deployment, monitoring, and integration into client's infrastructure for maximum impact.</a:t>
            </a:r>
            <a:endParaRPr sz="1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38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38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172" name="Google Shape;1172;p38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3" name="Google Shape;1173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9"/>
          <p:cNvSpPr/>
          <p:nvPr/>
        </p:nvSpPr>
        <p:spPr>
          <a:xfrm>
            <a:off x="827149" y="1458899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39"/>
          <p:cNvSpPr/>
          <p:nvPr/>
        </p:nvSpPr>
        <p:spPr>
          <a:xfrm>
            <a:off x="5338130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39"/>
          <p:cNvSpPr/>
          <p:nvPr/>
        </p:nvSpPr>
        <p:spPr>
          <a:xfrm>
            <a:off x="9460678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39"/>
          <p:cNvSpPr/>
          <p:nvPr/>
        </p:nvSpPr>
        <p:spPr>
          <a:xfrm>
            <a:off x="3535270" y="3289569"/>
            <a:ext cx="5643030" cy="3416068"/>
          </a:xfrm>
          <a:prstGeom prst="roundRect">
            <a:avLst>
              <a:gd name="adj" fmla="val 2870"/>
            </a:avLst>
          </a:prstGeom>
          <a:solidFill>
            <a:srgbClr val="CCF1FF">
              <a:alpha val="60000"/>
            </a:srgbClr>
          </a:solidFill>
          <a:ln>
            <a:noFill/>
          </a:ln>
        </p:spPr>
        <p:txBody>
          <a:bodyPr spcFirstLastPara="1" wrap="square" lIns="0" tIns="37325" rIns="0" bIns="37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3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approach to helping you</a:t>
            </a:r>
            <a:endParaRPr/>
          </a:p>
        </p:txBody>
      </p:sp>
      <p:sp>
        <p:nvSpPr>
          <p:cNvPr id="1183" name="Google Shape;1183;p39"/>
          <p:cNvSpPr txBox="1"/>
          <p:nvPr/>
        </p:nvSpPr>
        <p:spPr>
          <a:xfrm>
            <a:off x="312019" y="3553056"/>
            <a:ext cx="1448398" cy="276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 available data, data needs if any, critical data elements to take care of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Planned use of the analytics outputs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9"/>
          <p:cNvSpPr txBox="1"/>
          <p:nvPr/>
        </p:nvSpPr>
        <p:spPr>
          <a:xfrm>
            <a:off x="1895493" y="3553056"/>
            <a:ext cx="1260000" cy="269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 the time and type of analytics support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Agree on the desired type of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39"/>
          <p:cNvSpPr txBox="1"/>
          <p:nvPr/>
        </p:nvSpPr>
        <p:spPr>
          <a:xfrm>
            <a:off x="3663377" y="3529306"/>
            <a:ext cx="1896405" cy="97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Executing your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Data Analytics projects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39"/>
          <p:cNvSpPr txBox="1"/>
          <p:nvPr/>
        </p:nvSpPr>
        <p:spPr>
          <a:xfrm>
            <a:off x="9289607" y="3534119"/>
            <a:ext cx="1121238" cy="2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Analyzing data outputs to derive insights in line with the initial client 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39"/>
          <p:cNvSpPr txBox="1"/>
          <p:nvPr/>
        </p:nvSpPr>
        <p:spPr>
          <a:xfrm>
            <a:off x="10516085" y="3541180"/>
            <a:ext cx="1422328" cy="186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Sharing all documentation and codes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39"/>
          <p:cNvSpPr/>
          <p:nvPr/>
        </p:nvSpPr>
        <p:spPr>
          <a:xfrm>
            <a:off x="1201585" y="2332335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39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39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1" name="Google Shape;1191;p39"/>
          <p:cNvGrpSpPr/>
          <p:nvPr/>
        </p:nvGrpSpPr>
        <p:grpSpPr>
          <a:xfrm>
            <a:off x="1530275" y="1642298"/>
            <a:ext cx="590770" cy="590768"/>
            <a:chOff x="2021329" y="1470497"/>
            <a:chExt cx="594555" cy="594555"/>
          </a:xfrm>
        </p:grpSpPr>
        <p:sp>
          <p:nvSpPr>
            <p:cNvPr id="1192" name="Google Shape;1192;p39"/>
            <p:cNvSpPr/>
            <p:nvPr/>
          </p:nvSpPr>
          <p:spPr>
            <a:xfrm>
              <a:off x="2568219" y="1786590"/>
              <a:ext cx="17560" cy="61046"/>
            </a:xfrm>
            <a:custGeom>
              <a:avLst/>
              <a:gdLst/>
              <a:ahLst/>
              <a:cxnLst/>
              <a:rect l="l" t="t" r="r" b="b"/>
              <a:pathLst>
                <a:path w="17560" h="61046" extrusionOk="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2021329" y="1470497"/>
              <a:ext cx="594555" cy="594555"/>
            </a:xfrm>
            <a:custGeom>
              <a:avLst/>
              <a:gdLst/>
              <a:ahLst/>
              <a:cxnLst/>
              <a:rect l="l" t="t" r="r" b="b"/>
              <a:pathLst>
                <a:path w="594555" h="594555" extrusionOk="0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2478620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2511232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2543845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7" name="Google Shape;11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39"/>
          <p:cNvSpPr/>
          <p:nvPr/>
        </p:nvSpPr>
        <p:spPr>
          <a:xfrm rot="10800000" flipH="1">
            <a:off x="5814094" y="3014982"/>
            <a:ext cx="3370735" cy="315094"/>
          </a:xfrm>
          <a:custGeom>
            <a:avLst/>
            <a:gdLst/>
            <a:ahLst/>
            <a:cxnLst/>
            <a:rect l="l" t="t" r="r" b="b"/>
            <a:pathLst>
              <a:path w="417" h="133" extrusionOk="0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39"/>
          <p:cNvSpPr/>
          <p:nvPr/>
        </p:nvSpPr>
        <p:spPr>
          <a:xfrm rot="10800000" flipH="1">
            <a:off x="992580" y="3036806"/>
            <a:ext cx="775065" cy="308854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39"/>
          <p:cNvSpPr/>
          <p:nvPr/>
        </p:nvSpPr>
        <p:spPr>
          <a:xfrm rot="10800000" flipH="1">
            <a:off x="10197481" y="3005883"/>
            <a:ext cx="704251" cy="308854"/>
          </a:xfrm>
          <a:custGeom>
            <a:avLst/>
            <a:gdLst/>
            <a:ahLst/>
            <a:cxnLst/>
            <a:rect l="l" t="t" r="r" b="b"/>
            <a:pathLst>
              <a:path w="704251" h="308854" extrusionOk="0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39"/>
          <p:cNvSpPr/>
          <p:nvPr/>
        </p:nvSpPr>
        <p:spPr>
          <a:xfrm rot="10800000" flipH="1">
            <a:off x="4140285" y="3077802"/>
            <a:ext cx="1303918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3" name="Google Shape;120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942" y="2949832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2350" y="2911466"/>
            <a:ext cx="548990" cy="548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5" name="Google Shape;1205;p39"/>
          <p:cNvGrpSpPr/>
          <p:nvPr/>
        </p:nvGrpSpPr>
        <p:grpSpPr>
          <a:xfrm>
            <a:off x="2397266" y="3036806"/>
            <a:ext cx="898166" cy="308854"/>
            <a:chOff x="2539766" y="3024931"/>
            <a:chExt cx="898166" cy="308854"/>
          </a:xfrm>
        </p:grpSpPr>
        <p:sp>
          <p:nvSpPr>
            <p:cNvPr id="1206" name="Google Shape;1206;p39"/>
            <p:cNvSpPr/>
            <p:nvPr/>
          </p:nvSpPr>
          <p:spPr>
            <a:xfrm rot="10800000" flipH="1">
              <a:off x="2662867" y="3024931"/>
              <a:ext cx="775065" cy="308854"/>
            </a:xfrm>
            <a:custGeom>
              <a:avLst/>
              <a:gdLst/>
              <a:ahLst/>
              <a:cxnLst/>
              <a:rect l="l" t="t" r="r" b="b"/>
              <a:pathLst>
                <a:path w="793" h="316" extrusionOk="0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39"/>
            <p:cNvSpPr/>
            <p:nvPr/>
          </p:nvSpPr>
          <p:spPr>
            <a:xfrm rot="10800000" flipH="1">
              <a:off x="2539766" y="3087474"/>
              <a:ext cx="653839" cy="185718"/>
            </a:xfrm>
            <a:custGeom>
              <a:avLst/>
              <a:gdLst/>
              <a:ahLst/>
              <a:cxnLst/>
              <a:rect l="l" t="t" r="r" b="b"/>
              <a:pathLst>
                <a:path w="10006" h="10000" extrusionOk="0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8" name="Google Shape;1208;p39"/>
          <p:cNvSpPr/>
          <p:nvPr/>
        </p:nvSpPr>
        <p:spPr>
          <a:xfrm rot="5400000">
            <a:off x="1729034" y="1372482"/>
            <a:ext cx="261792" cy="2871004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39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39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1" name="Google Shape;1211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9584" y="2955603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19998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Google Shape;1213;p39"/>
          <p:cNvGrpSpPr/>
          <p:nvPr/>
        </p:nvGrpSpPr>
        <p:grpSpPr>
          <a:xfrm>
            <a:off x="7056101" y="3077802"/>
            <a:ext cx="1988975" cy="1866801"/>
            <a:chOff x="7032356" y="3065927"/>
            <a:chExt cx="1988975" cy="1866801"/>
          </a:xfrm>
        </p:grpSpPr>
        <p:sp>
          <p:nvSpPr>
            <p:cNvPr id="1214" name="Google Shape;1214;p39"/>
            <p:cNvSpPr/>
            <p:nvPr/>
          </p:nvSpPr>
          <p:spPr>
            <a:xfrm rot="10800000" flipH="1">
              <a:off x="7032356" y="3065927"/>
              <a:ext cx="1988975" cy="1866801"/>
            </a:xfrm>
            <a:custGeom>
              <a:avLst/>
              <a:gdLst/>
              <a:ahLst/>
              <a:cxnLst/>
              <a:rect l="l" t="t" r="r" b="b"/>
              <a:pathLst>
                <a:path w="857" h="803" extrusionOk="0">
                  <a:moveTo>
                    <a:pt x="825" y="245"/>
                  </a:moveTo>
                  <a:cubicBezTo>
                    <a:pt x="805" y="197"/>
                    <a:pt x="776" y="155"/>
                    <a:pt x="739" y="118"/>
                  </a:cubicBezTo>
                  <a:cubicBezTo>
                    <a:pt x="702" y="81"/>
                    <a:pt x="659" y="52"/>
                    <a:pt x="611" y="31"/>
                  </a:cubicBezTo>
                  <a:cubicBezTo>
                    <a:pt x="562" y="11"/>
                    <a:pt x="509" y="0"/>
                    <a:pt x="455" y="0"/>
                  </a:cubicBezTo>
                  <a:cubicBezTo>
                    <a:pt x="401" y="0"/>
                    <a:pt x="348" y="11"/>
                    <a:pt x="299" y="31"/>
                  </a:cubicBezTo>
                  <a:cubicBezTo>
                    <a:pt x="251" y="52"/>
                    <a:pt x="208" y="81"/>
                    <a:pt x="171" y="118"/>
                  </a:cubicBezTo>
                  <a:cubicBezTo>
                    <a:pt x="134" y="155"/>
                    <a:pt x="105" y="197"/>
                    <a:pt x="85" y="245"/>
                  </a:cubicBezTo>
                  <a:cubicBezTo>
                    <a:pt x="65" y="291"/>
                    <a:pt x="55" y="340"/>
                    <a:pt x="53" y="389"/>
                  </a:cubicBezTo>
                  <a:cubicBezTo>
                    <a:pt x="53" y="389"/>
                    <a:pt x="53" y="389"/>
                    <a:pt x="53" y="389"/>
                  </a:cubicBezTo>
                  <a:cubicBezTo>
                    <a:pt x="53" y="393"/>
                    <a:pt x="53" y="397"/>
                    <a:pt x="53" y="401"/>
                  </a:cubicBezTo>
                  <a:cubicBezTo>
                    <a:pt x="53" y="456"/>
                    <a:pt x="64" y="508"/>
                    <a:pt x="85" y="558"/>
                  </a:cubicBezTo>
                  <a:cubicBezTo>
                    <a:pt x="105" y="606"/>
                    <a:pt x="134" y="649"/>
                    <a:pt x="171" y="686"/>
                  </a:cubicBezTo>
                  <a:cubicBezTo>
                    <a:pt x="180" y="694"/>
                    <a:pt x="189" y="703"/>
                    <a:pt x="199" y="711"/>
                  </a:cubicBezTo>
                  <a:cubicBezTo>
                    <a:pt x="369" y="711"/>
                    <a:pt x="369" y="711"/>
                    <a:pt x="369" y="711"/>
                  </a:cubicBezTo>
                  <a:cubicBezTo>
                    <a:pt x="233" y="673"/>
                    <a:pt x="134" y="549"/>
                    <a:pt x="134" y="401"/>
                  </a:cubicBezTo>
                  <a:cubicBezTo>
                    <a:pt x="134" y="397"/>
                    <a:pt x="134" y="393"/>
                    <a:pt x="134" y="389"/>
                  </a:cubicBezTo>
                  <a:cubicBezTo>
                    <a:pt x="134" y="389"/>
                    <a:pt x="134" y="389"/>
                    <a:pt x="134" y="389"/>
                  </a:cubicBezTo>
                  <a:cubicBezTo>
                    <a:pt x="141" y="218"/>
                    <a:pt x="282" y="81"/>
                    <a:pt x="455" y="81"/>
                  </a:cubicBezTo>
                  <a:cubicBezTo>
                    <a:pt x="632" y="81"/>
                    <a:pt x="776" y="225"/>
                    <a:pt x="776" y="402"/>
                  </a:cubicBezTo>
                  <a:cubicBezTo>
                    <a:pt x="776" y="579"/>
                    <a:pt x="632" y="723"/>
                    <a:pt x="455" y="723"/>
                  </a:cubicBezTo>
                  <a:cubicBezTo>
                    <a:pt x="455" y="723"/>
                    <a:pt x="455" y="723"/>
                    <a:pt x="455" y="723"/>
                  </a:cubicBezTo>
                  <a:cubicBezTo>
                    <a:pt x="0" y="723"/>
                    <a:pt x="0" y="723"/>
                    <a:pt x="0" y="723"/>
                  </a:cubicBezTo>
                  <a:cubicBezTo>
                    <a:pt x="32" y="763"/>
                    <a:pt x="32" y="763"/>
                    <a:pt x="32" y="76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455" y="803"/>
                    <a:pt x="455" y="803"/>
                    <a:pt x="455" y="803"/>
                  </a:cubicBezTo>
                  <a:cubicBezTo>
                    <a:pt x="455" y="803"/>
                    <a:pt x="562" y="793"/>
                    <a:pt x="612" y="772"/>
                  </a:cubicBezTo>
                  <a:cubicBezTo>
                    <a:pt x="659" y="752"/>
                    <a:pt x="702" y="723"/>
                    <a:pt x="739" y="686"/>
                  </a:cubicBezTo>
                  <a:cubicBezTo>
                    <a:pt x="776" y="649"/>
                    <a:pt x="805" y="606"/>
                    <a:pt x="825" y="558"/>
                  </a:cubicBezTo>
                  <a:cubicBezTo>
                    <a:pt x="846" y="509"/>
                    <a:pt x="857" y="456"/>
                    <a:pt x="857" y="402"/>
                  </a:cubicBezTo>
                  <a:cubicBezTo>
                    <a:pt x="857" y="348"/>
                    <a:pt x="846" y="295"/>
                    <a:pt x="825" y="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39"/>
            <p:cNvGrpSpPr/>
            <p:nvPr/>
          </p:nvGrpSpPr>
          <p:grpSpPr>
            <a:xfrm>
              <a:off x="7251008" y="3270571"/>
              <a:ext cx="1551670" cy="1539882"/>
              <a:chOff x="7285038" y="6072188"/>
              <a:chExt cx="3084131" cy="3060700"/>
            </a:xfrm>
          </p:grpSpPr>
          <p:sp>
            <p:nvSpPr>
              <p:cNvPr id="1216" name="Google Shape;1216;p39"/>
              <p:cNvSpPr/>
              <p:nvPr/>
            </p:nvSpPr>
            <p:spPr>
              <a:xfrm>
                <a:off x="8918576" y="6072188"/>
                <a:ext cx="1450593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22500" extrusionOk="0">
                    <a:moveTo>
                      <a:pt x="0" y="0"/>
                    </a:moveTo>
                    <a:cubicBezTo>
                      <a:pt x="8284" y="0"/>
                      <a:pt x="15000" y="6716"/>
                      <a:pt x="15000" y="15000"/>
                    </a:cubicBezTo>
                    <a:cubicBezTo>
                      <a:pt x="15000" y="17633"/>
                      <a:pt x="14307" y="20220"/>
                      <a:pt x="12990" y="22500"/>
                    </a:cubicBezTo>
                    <a:lnTo>
                      <a:pt x="0" y="15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7680325" y="7500938"/>
                <a:ext cx="2476500" cy="1631950"/>
              </a:xfrm>
              <a:custGeom>
                <a:avLst/>
                <a:gdLst/>
                <a:ahLst/>
                <a:cxnLst/>
                <a:rect l="l" t="t" r="r" b="b"/>
                <a:pathLst>
                  <a:path w="12990" h="8566" extrusionOk="0">
                    <a:moveTo>
                      <a:pt x="12990" y="3750"/>
                    </a:moveTo>
                    <a:cubicBezTo>
                      <a:pt x="10919" y="7337"/>
                      <a:pt x="6332" y="8566"/>
                      <a:pt x="2745" y="6495"/>
                    </a:cubicBezTo>
                    <a:cubicBezTo>
                      <a:pt x="1605" y="5837"/>
                      <a:pt x="658" y="4890"/>
                      <a:pt x="0" y="3750"/>
                    </a:cubicBezTo>
                    <a:lnTo>
                      <a:pt x="6495" y="0"/>
                    </a:lnTo>
                    <a:lnTo>
                      <a:pt x="12990" y="375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7285038" y="6072188"/>
                <a:ext cx="1633537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22500" extrusionOk="0">
                    <a:moveTo>
                      <a:pt x="4142" y="22500"/>
                    </a:moveTo>
                    <a:cubicBezTo>
                      <a:pt x="0" y="15325"/>
                      <a:pt x="2458" y="6152"/>
                      <a:pt x="9633" y="2009"/>
                    </a:cubicBezTo>
                    <a:cubicBezTo>
                      <a:pt x="11913" y="693"/>
                      <a:pt x="14500" y="0"/>
                      <a:pt x="17133" y="0"/>
                    </a:cubicBezTo>
                    <a:lnTo>
                      <a:pt x="17133" y="15000"/>
                    </a:lnTo>
                    <a:lnTo>
                      <a:pt x="4142" y="2250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9" name="Google Shape;1219;p39"/>
            <p:cNvSpPr txBox="1"/>
            <p:nvPr/>
          </p:nvSpPr>
          <p:spPr>
            <a:xfrm>
              <a:off x="7404540" y="3613837"/>
              <a:ext cx="697346" cy="436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&amp; Data Under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standing</a:t>
              </a: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9"/>
            <p:cNvSpPr txBox="1"/>
            <p:nvPr/>
          </p:nvSpPr>
          <p:spPr>
            <a:xfrm>
              <a:off x="8120595" y="3659236"/>
              <a:ext cx="620932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dology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9"/>
            <p:cNvSpPr txBox="1"/>
            <p:nvPr/>
          </p:nvSpPr>
          <p:spPr>
            <a:xfrm>
              <a:off x="7608629" y="4269546"/>
              <a:ext cx="952556" cy="2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Delivery Management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2" name="Google Shape;1222;p39"/>
          <p:cNvSpPr txBox="1"/>
          <p:nvPr/>
        </p:nvSpPr>
        <p:spPr>
          <a:xfrm>
            <a:off x="5478256" y="3429350"/>
            <a:ext cx="1685190" cy="28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Analyze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Explore &amp; Visualize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Identification of KPIs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Reporting, Dashboards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“Story-telling”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Algorithms to answer business question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3" name="Google Shape;1223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10028" y="2961242"/>
            <a:ext cx="450886" cy="450886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39"/>
          <p:cNvSpPr txBox="1"/>
          <p:nvPr/>
        </p:nvSpPr>
        <p:spPr>
          <a:xfrm>
            <a:off x="7342804" y="5137387"/>
            <a:ext cx="1657479" cy="121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Deploy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Integrating models and scaling with clients’ IT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39"/>
          <p:cNvSpPr txBox="1"/>
          <p:nvPr/>
        </p:nvSpPr>
        <p:spPr>
          <a:xfrm>
            <a:off x="3516481" y="4503155"/>
            <a:ext cx="1988976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Acquire &amp; Prepare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Extracting and Transferring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Metadata &amp; Dictionaries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/ Adding new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Assessing Data Quality, handling outliers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39"/>
          <p:cNvSpPr/>
          <p:nvPr/>
        </p:nvSpPr>
        <p:spPr>
          <a:xfrm rot="10800000" flipH="1">
            <a:off x="5181250" y="3077803"/>
            <a:ext cx="2011680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39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8" name="Google Shape;1228;p39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229" name="Google Shape;1229;p39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0" name="Google Shape;1230;p3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0"/>
          <p:cNvSpPr txBox="1">
            <a:spLocks noGrp="1"/>
          </p:cNvSpPr>
          <p:nvPr>
            <p:ph type="title"/>
          </p:nvPr>
        </p:nvSpPr>
        <p:spPr>
          <a:xfrm>
            <a:off x="539399" y="560588"/>
            <a:ext cx="115092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team provides a complete solution for your data needs</a:t>
            </a:r>
            <a:endParaRPr/>
          </a:p>
        </p:txBody>
      </p:sp>
      <p:sp>
        <p:nvSpPr>
          <p:cNvPr id="1237" name="Google Shape;1237;p40"/>
          <p:cNvSpPr/>
          <p:nvPr/>
        </p:nvSpPr>
        <p:spPr>
          <a:xfrm>
            <a:off x="114770" y="1362882"/>
            <a:ext cx="2675931" cy="1237801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3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</a:t>
            </a: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scover, assess, clean, and transform Data from multiple sources with ease.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40"/>
          <p:cNvSpPr/>
          <p:nvPr/>
        </p:nvSpPr>
        <p:spPr>
          <a:xfrm>
            <a:off x="114770" y="2909446"/>
            <a:ext cx="2675931" cy="206489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1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7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models.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40"/>
          <p:cNvSpPr/>
          <p:nvPr/>
        </p:nvSpPr>
        <p:spPr>
          <a:xfrm>
            <a:off x="114770" y="5271223"/>
            <a:ext cx="2599203" cy="1304830"/>
          </a:xfrm>
          <a:prstGeom prst="roundRect">
            <a:avLst>
              <a:gd name="adj" fmla="val 16667"/>
            </a:avLst>
          </a:prstGeom>
          <a:solidFill>
            <a:srgbClr val="CDD9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seamless deployment, monitoring, and integration into client's infrastructure for maximum impact.</a:t>
            </a:r>
            <a:endParaRPr sz="1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40"/>
          <p:cNvSpPr/>
          <p:nvPr/>
        </p:nvSpPr>
        <p:spPr>
          <a:xfrm>
            <a:off x="2836091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40"/>
          <p:cNvSpPr/>
          <p:nvPr/>
        </p:nvSpPr>
        <p:spPr>
          <a:xfrm>
            <a:off x="4031137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40"/>
          <p:cNvSpPr/>
          <p:nvPr/>
        </p:nvSpPr>
        <p:spPr>
          <a:xfrm>
            <a:off x="5226183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40"/>
          <p:cNvSpPr/>
          <p:nvPr/>
        </p:nvSpPr>
        <p:spPr>
          <a:xfrm>
            <a:off x="6421228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4" name="Google Shape;1244;p40"/>
          <p:cNvPicPr preferRelativeResize="0"/>
          <p:nvPr/>
        </p:nvPicPr>
        <p:blipFill rotWithShape="1">
          <a:blip r:embed="rId3">
            <a:alphaModFix/>
          </a:blip>
          <a:srcRect l="14348" t="11657" r="15612" b="38039"/>
          <a:stretch/>
        </p:blipFill>
        <p:spPr>
          <a:xfrm>
            <a:off x="11310676" y="182208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40"/>
          <p:cNvSpPr/>
          <p:nvPr/>
        </p:nvSpPr>
        <p:spPr>
          <a:xfrm>
            <a:off x="7614291" y="3357856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40"/>
          <p:cNvSpPr/>
          <p:nvPr/>
        </p:nvSpPr>
        <p:spPr>
          <a:xfrm>
            <a:off x="8850597" y="4289510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40"/>
          <p:cNvSpPr/>
          <p:nvPr/>
        </p:nvSpPr>
        <p:spPr>
          <a:xfrm>
            <a:off x="2834109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40"/>
          <p:cNvSpPr/>
          <p:nvPr/>
        </p:nvSpPr>
        <p:spPr>
          <a:xfrm>
            <a:off x="4029155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40"/>
          <p:cNvSpPr/>
          <p:nvPr/>
        </p:nvSpPr>
        <p:spPr>
          <a:xfrm>
            <a:off x="5224201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40"/>
          <p:cNvSpPr/>
          <p:nvPr/>
        </p:nvSpPr>
        <p:spPr>
          <a:xfrm>
            <a:off x="6419246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40"/>
          <p:cNvSpPr/>
          <p:nvPr/>
        </p:nvSpPr>
        <p:spPr>
          <a:xfrm>
            <a:off x="2834109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40"/>
          <p:cNvSpPr/>
          <p:nvPr/>
        </p:nvSpPr>
        <p:spPr>
          <a:xfrm>
            <a:off x="4029155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40"/>
          <p:cNvSpPr/>
          <p:nvPr/>
        </p:nvSpPr>
        <p:spPr>
          <a:xfrm>
            <a:off x="5224201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40"/>
          <p:cNvSpPr/>
          <p:nvPr/>
        </p:nvSpPr>
        <p:spPr>
          <a:xfrm>
            <a:off x="6419246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40"/>
          <p:cNvSpPr/>
          <p:nvPr/>
        </p:nvSpPr>
        <p:spPr>
          <a:xfrm>
            <a:off x="7614291" y="4289510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6" name="Google Shape;125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34800" y="32196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40"/>
          <p:cNvPicPr preferRelativeResize="0"/>
          <p:nvPr/>
        </p:nvPicPr>
        <p:blipFill rotWithShape="1">
          <a:blip r:embed="rId3">
            <a:alphaModFix/>
          </a:blip>
          <a:srcRect l="14348" t="11657" r="15612" b="38039"/>
          <a:stretch/>
        </p:blipFill>
        <p:spPr>
          <a:xfrm>
            <a:off x="11273833" y="3177369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40"/>
          <p:cNvSpPr/>
          <p:nvPr/>
        </p:nvSpPr>
        <p:spPr>
          <a:xfrm>
            <a:off x="8869736" y="5739703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0"/>
          <p:cNvSpPr/>
          <p:nvPr/>
        </p:nvSpPr>
        <p:spPr>
          <a:xfrm>
            <a:off x="2853248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40"/>
          <p:cNvSpPr/>
          <p:nvPr/>
        </p:nvSpPr>
        <p:spPr>
          <a:xfrm>
            <a:off x="4048294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5243340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0"/>
          <p:cNvSpPr/>
          <p:nvPr/>
        </p:nvSpPr>
        <p:spPr>
          <a:xfrm>
            <a:off x="6438385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40"/>
          <p:cNvSpPr/>
          <p:nvPr/>
        </p:nvSpPr>
        <p:spPr>
          <a:xfrm>
            <a:off x="7633430" y="5739703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9977934" y="5737842"/>
            <a:ext cx="109728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40"/>
          <p:cNvSpPr txBox="1"/>
          <p:nvPr/>
        </p:nvSpPr>
        <p:spPr>
          <a:xfrm>
            <a:off x="11351540" y="2230765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40"/>
          <p:cNvSpPr txBox="1"/>
          <p:nvPr/>
        </p:nvSpPr>
        <p:spPr>
          <a:xfrm>
            <a:off x="11293361" y="3581442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0"/>
          <p:cNvSpPr txBox="1"/>
          <p:nvPr/>
        </p:nvSpPr>
        <p:spPr>
          <a:xfrm>
            <a:off x="11813563" y="3589191"/>
            <a:ext cx="4074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8" name="Google Shape;1268;p40"/>
          <p:cNvGrpSpPr/>
          <p:nvPr/>
        </p:nvGrpSpPr>
        <p:grpSpPr>
          <a:xfrm>
            <a:off x="11275604" y="3977882"/>
            <a:ext cx="916396" cy="1225204"/>
            <a:chOff x="11275604" y="4120395"/>
            <a:chExt cx="916396" cy="1225204"/>
          </a:xfrm>
        </p:grpSpPr>
        <p:pic>
          <p:nvPicPr>
            <p:cNvPr id="1269" name="Google Shape;1269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40"/>
            <p:cNvPicPr preferRelativeResize="0"/>
            <p:nvPr/>
          </p:nvPicPr>
          <p:blipFill rotWithShape="1">
            <a:blip r:embed="rId3">
              <a:alphaModFix/>
            </a:blip>
            <a:srcRect l="14348" t="11657" r="15612" b="38039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40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0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0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75" name="Google Shape;1275;p40"/>
          <p:cNvCxnSpPr/>
          <p:nvPr/>
        </p:nvCxnSpPr>
        <p:spPr>
          <a:xfrm>
            <a:off x="11158339" y="1282530"/>
            <a:ext cx="0" cy="5314208"/>
          </a:xfrm>
          <a:prstGeom prst="straightConnector1">
            <a:avLst/>
          </a:prstGeom>
          <a:noFill/>
          <a:ln w="28575" cap="flat" cmpd="sng">
            <a:solidFill>
              <a:srgbClr val="00B6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76" name="Google Shape;1276;p40"/>
          <p:cNvSpPr txBox="1"/>
          <p:nvPr/>
        </p:nvSpPr>
        <p:spPr>
          <a:xfrm>
            <a:off x="11140109" y="1259117"/>
            <a:ext cx="10518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40"/>
          <p:cNvSpPr txBox="1"/>
          <p:nvPr/>
        </p:nvSpPr>
        <p:spPr>
          <a:xfrm>
            <a:off x="8751509" y="6611123"/>
            <a:ext cx="52000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: Data Engineering, DA : Data Analysis, DS:  Data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8" name="Google Shape;1278;p40"/>
          <p:cNvGrpSpPr/>
          <p:nvPr/>
        </p:nvGrpSpPr>
        <p:grpSpPr>
          <a:xfrm>
            <a:off x="11216972" y="5258374"/>
            <a:ext cx="916396" cy="1225204"/>
            <a:chOff x="11275604" y="4120395"/>
            <a:chExt cx="916396" cy="1225204"/>
          </a:xfrm>
        </p:grpSpPr>
        <p:pic>
          <p:nvPicPr>
            <p:cNvPr id="1279" name="Google Shape;1279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40"/>
            <p:cNvPicPr preferRelativeResize="0"/>
            <p:nvPr/>
          </p:nvPicPr>
          <p:blipFill rotWithShape="1">
            <a:blip r:embed="rId3">
              <a:alphaModFix/>
            </a:blip>
            <a:srcRect l="14348" t="11657" r="15612" b="38039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2" name="Google Shape;1282;p40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5" name="Google Shape;1285;p40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6" name="Google Shape;1286;p40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287" name="Google Shape;1287;p40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8" name="Google Shape;1288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can handle all steps of a Data Use Case</a:t>
            </a:r>
            <a:endParaRPr/>
          </a:p>
        </p:txBody>
      </p:sp>
      <p:sp>
        <p:nvSpPr>
          <p:cNvPr id="1294" name="Google Shape;1294;p41"/>
          <p:cNvSpPr/>
          <p:nvPr/>
        </p:nvSpPr>
        <p:spPr>
          <a:xfrm>
            <a:off x="4619136" y="2511551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41"/>
          <p:cNvSpPr/>
          <p:nvPr/>
        </p:nvSpPr>
        <p:spPr>
          <a:xfrm>
            <a:off x="10559959" y="2504385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41"/>
          <p:cNvSpPr/>
          <p:nvPr/>
        </p:nvSpPr>
        <p:spPr>
          <a:xfrm>
            <a:off x="7687397" y="2504385"/>
            <a:ext cx="27432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41"/>
          <p:cNvSpPr/>
          <p:nvPr/>
        </p:nvSpPr>
        <p:spPr>
          <a:xfrm>
            <a:off x="6246321" y="2504385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41"/>
          <p:cNvSpPr/>
          <p:nvPr/>
        </p:nvSpPr>
        <p:spPr>
          <a:xfrm>
            <a:off x="1623882" y="2519004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41"/>
          <p:cNvSpPr/>
          <p:nvPr/>
        </p:nvSpPr>
        <p:spPr>
          <a:xfrm>
            <a:off x="191322" y="2511551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41"/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41"/>
          <p:cNvSpPr/>
          <p:nvPr/>
        </p:nvSpPr>
        <p:spPr>
          <a:xfrm>
            <a:off x="6246321" y="1117804"/>
            <a:ext cx="4125022" cy="625392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41"/>
          <p:cNvSpPr/>
          <p:nvPr/>
        </p:nvSpPr>
        <p:spPr>
          <a:xfrm>
            <a:off x="10430597" y="1117804"/>
            <a:ext cx="1622858" cy="625392"/>
          </a:xfrm>
          <a:prstGeom prst="snip1Rect">
            <a:avLst>
              <a:gd name="adj" fmla="val 41380"/>
            </a:avLst>
          </a:prstGeom>
          <a:solidFill>
            <a:srgbClr val="CDD9FC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41"/>
          <p:cNvSpPr/>
          <p:nvPr/>
        </p:nvSpPr>
        <p:spPr>
          <a:xfrm>
            <a:off x="23539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41"/>
          <p:cNvSpPr/>
          <p:nvPr/>
        </p:nvSpPr>
        <p:spPr>
          <a:xfrm>
            <a:off x="6263511" y="1851344"/>
            <a:ext cx="1280160" cy="5340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41"/>
          <p:cNvSpPr/>
          <p:nvPr/>
        </p:nvSpPr>
        <p:spPr>
          <a:xfrm>
            <a:off x="7702882" y="1851344"/>
            <a:ext cx="2708100" cy="5340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41"/>
          <p:cNvSpPr/>
          <p:nvPr/>
        </p:nvSpPr>
        <p:spPr>
          <a:xfrm>
            <a:off x="10605679" y="1851344"/>
            <a:ext cx="1280160" cy="534060"/>
          </a:xfrm>
          <a:prstGeom prst="rect">
            <a:avLst/>
          </a:prstGeom>
          <a:solidFill>
            <a:srgbClr val="CDD9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41"/>
          <p:cNvSpPr/>
          <p:nvPr/>
        </p:nvSpPr>
        <p:spPr>
          <a:xfrm>
            <a:off x="1652312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41"/>
          <p:cNvSpPr/>
          <p:nvPr/>
        </p:nvSpPr>
        <p:spPr>
          <a:xfrm>
            <a:off x="1669602" y="3039736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Batch Data Integration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41"/>
          <p:cNvSpPr/>
          <p:nvPr/>
        </p:nvSpPr>
        <p:spPr>
          <a:xfrm>
            <a:off x="1669602" y="4371953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 Ingestion Real time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41"/>
          <p:cNvSpPr/>
          <p:nvPr/>
        </p:nvSpPr>
        <p:spPr>
          <a:xfrm>
            <a:off x="1669602" y="570417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Message Broker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41"/>
          <p:cNvSpPr/>
          <p:nvPr/>
        </p:nvSpPr>
        <p:spPr>
          <a:xfrm>
            <a:off x="235390" y="2596319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41"/>
          <p:cNvSpPr/>
          <p:nvPr/>
        </p:nvSpPr>
        <p:spPr>
          <a:xfrm>
            <a:off x="235390" y="4373503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41"/>
          <p:cNvSpPr/>
          <p:nvPr/>
        </p:nvSpPr>
        <p:spPr>
          <a:xfrm>
            <a:off x="235390" y="5262096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External Sources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41"/>
          <p:cNvSpPr/>
          <p:nvPr/>
        </p:nvSpPr>
        <p:spPr>
          <a:xfrm>
            <a:off x="235390" y="348491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41"/>
          <p:cNvSpPr/>
          <p:nvPr/>
        </p:nvSpPr>
        <p:spPr>
          <a:xfrm>
            <a:off x="235390" y="6150687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41"/>
          <p:cNvSpPr/>
          <p:nvPr/>
        </p:nvSpPr>
        <p:spPr>
          <a:xfrm>
            <a:off x="7713900" y="443793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41"/>
          <p:cNvSpPr/>
          <p:nvPr/>
        </p:nvSpPr>
        <p:spPr>
          <a:xfrm>
            <a:off x="9130822" y="5033698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Video/Image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41"/>
          <p:cNvSpPr/>
          <p:nvPr/>
        </p:nvSpPr>
        <p:spPr>
          <a:xfrm>
            <a:off x="7713900" y="505419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41"/>
          <p:cNvSpPr/>
          <p:nvPr/>
        </p:nvSpPr>
        <p:spPr>
          <a:xfrm>
            <a:off x="9130822" y="4603715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Speech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41"/>
          <p:cNvSpPr/>
          <p:nvPr/>
        </p:nvSpPr>
        <p:spPr>
          <a:xfrm>
            <a:off x="9130822" y="5463681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41"/>
          <p:cNvSpPr/>
          <p:nvPr/>
        </p:nvSpPr>
        <p:spPr>
          <a:xfrm>
            <a:off x="7713900" y="382167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Optimization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41"/>
          <p:cNvSpPr/>
          <p:nvPr/>
        </p:nvSpPr>
        <p:spPr>
          <a:xfrm>
            <a:off x="7702882" y="628671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Geospatial and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41"/>
          <p:cNvSpPr/>
          <p:nvPr/>
        </p:nvSpPr>
        <p:spPr>
          <a:xfrm>
            <a:off x="7713900" y="320541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41"/>
          <p:cNvSpPr/>
          <p:nvPr/>
        </p:nvSpPr>
        <p:spPr>
          <a:xfrm>
            <a:off x="7713900" y="567045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41"/>
          <p:cNvSpPr/>
          <p:nvPr/>
        </p:nvSpPr>
        <p:spPr>
          <a:xfrm>
            <a:off x="7713900" y="258915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41"/>
          <p:cNvSpPr/>
          <p:nvPr/>
        </p:nvSpPr>
        <p:spPr>
          <a:xfrm>
            <a:off x="6285960" y="2589153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41"/>
          <p:cNvSpPr/>
          <p:nvPr/>
        </p:nvSpPr>
        <p:spPr>
          <a:xfrm>
            <a:off x="6292041" y="5276221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41"/>
          <p:cNvSpPr/>
          <p:nvPr/>
        </p:nvSpPr>
        <p:spPr>
          <a:xfrm>
            <a:off x="6263511" y="6201079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 time Reporting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41"/>
          <p:cNvSpPr/>
          <p:nvPr/>
        </p:nvSpPr>
        <p:spPr>
          <a:xfrm>
            <a:off x="10605679" y="5715267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41"/>
          <p:cNvSpPr/>
          <p:nvPr/>
        </p:nvSpPr>
        <p:spPr>
          <a:xfrm>
            <a:off x="10605679" y="5099021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41"/>
          <p:cNvSpPr/>
          <p:nvPr/>
        </p:nvSpPr>
        <p:spPr>
          <a:xfrm>
            <a:off x="9130822" y="2598046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Recommendation Systems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41"/>
          <p:cNvSpPr/>
          <p:nvPr/>
        </p:nvSpPr>
        <p:spPr>
          <a:xfrm>
            <a:off x="9130822" y="3060384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41"/>
          <p:cNvSpPr/>
          <p:nvPr/>
        </p:nvSpPr>
        <p:spPr>
          <a:xfrm>
            <a:off x="9130822" y="3522720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41"/>
          <p:cNvSpPr/>
          <p:nvPr/>
        </p:nvSpPr>
        <p:spPr>
          <a:xfrm>
            <a:off x="9130822" y="589584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Sentiment/ Behavior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41"/>
          <p:cNvSpPr/>
          <p:nvPr/>
        </p:nvSpPr>
        <p:spPr>
          <a:xfrm>
            <a:off x="310067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>
            <a:off x="6282201" y="4395117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41"/>
          <p:cNvSpPr/>
          <p:nvPr/>
        </p:nvSpPr>
        <p:spPr>
          <a:xfrm>
            <a:off x="3118174" y="2483534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41"/>
          <p:cNvSpPr/>
          <p:nvPr/>
        </p:nvSpPr>
        <p:spPr>
          <a:xfrm>
            <a:off x="3163134" y="494084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Data/Distributed 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41"/>
          <p:cNvSpPr/>
          <p:nvPr/>
        </p:nvSpPr>
        <p:spPr>
          <a:xfrm>
            <a:off x="3163134" y="3759020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NOSQL 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41"/>
          <p:cNvSpPr/>
          <p:nvPr/>
        </p:nvSpPr>
        <p:spPr>
          <a:xfrm>
            <a:off x="3152913" y="257719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41"/>
          <p:cNvSpPr/>
          <p:nvPr/>
        </p:nvSpPr>
        <p:spPr>
          <a:xfrm>
            <a:off x="10605679" y="4482775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41"/>
          <p:cNvSpPr/>
          <p:nvPr/>
        </p:nvSpPr>
        <p:spPr>
          <a:xfrm>
            <a:off x="10605679" y="3250283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1"/>
          <p:cNvSpPr/>
          <p:nvPr/>
        </p:nvSpPr>
        <p:spPr>
          <a:xfrm>
            <a:off x="10605679" y="3866529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1"/>
          <p:cNvSpPr/>
          <p:nvPr/>
        </p:nvSpPr>
        <p:spPr>
          <a:xfrm>
            <a:off x="10605679" y="2634037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 Monitoring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1"/>
          <p:cNvSpPr/>
          <p:nvPr/>
        </p:nvSpPr>
        <p:spPr>
          <a:xfrm>
            <a:off x="3163134" y="612267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1"/>
          <p:cNvSpPr/>
          <p:nvPr/>
        </p:nvSpPr>
        <p:spPr>
          <a:xfrm>
            <a:off x="6277875" y="3514012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1"/>
          <p:cNvSpPr/>
          <p:nvPr/>
        </p:nvSpPr>
        <p:spPr>
          <a:xfrm>
            <a:off x="10605679" y="6281643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Interfacing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1"/>
          <p:cNvSpPr/>
          <p:nvPr/>
        </p:nvSpPr>
        <p:spPr>
          <a:xfrm>
            <a:off x="464833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41"/>
          <p:cNvSpPr/>
          <p:nvPr/>
        </p:nvSpPr>
        <p:spPr>
          <a:xfrm>
            <a:off x="4648330" y="302343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Quality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1"/>
          <p:cNvSpPr/>
          <p:nvPr/>
        </p:nvSpPr>
        <p:spPr>
          <a:xfrm>
            <a:off x="4664856" y="4386904"/>
            <a:ext cx="1280160" cy="460574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1"/>
          <p:cNvSpPr/>
          <p:nvPr/>
        </p:nvSpPr>
        <p:spPr>
          <a:xfrm>
            <a:off x="4664856" y="5624263"/>
            <a:ext cx="1280160" cy="460574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2" name="Google Shape;1352;p41" descr="Bar chart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206441" y="1287919"/>
            <a:ext cx="411480" cy="3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41"/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1"/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41"/>
          <p:cNvSpPr txBox="1"/>
          <p:nvPr/>
        </p:nvSpPr>
        <p:spPr>
          <a:xfrm>
            <a:off x="10605679" y="1248362"/>
            <a:ext cx="14974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6" name="Google Shape;1356;p41" descr="Serv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357182" y="125807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41" descr="Serv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0441839" y="1256157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41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9" name="Google Shape;1359;p41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360" name="Google Shape;1360;p41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1" name="Google Shape;1361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2"/>
          <p:cNvSpPr txBox="1">
            <a:spLocks noGrp="1"/>
          </p:cNvSpPr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Infomineo handle a wide range of cutting-edge technologies.</a:t>
            </a:r>
            <a:endParaRPr/>
          </a:p>
        </p:txBody>
      </p:sp>
      <p:grpSp>
        <p:nvGrpSpPr>
          <p:cNvPr id="1367" name="Google Shape;1367;p2"/>
          <p:cNvGrpSpPr/>
          <p:nvPr/>
        </p:nvGrpSpPr>
        <p:grpSpPr>
          <a:xfrm>
            <a:off x="2252940" y="1466664"/>
            <a:ext cx="6947242" cy="4412822"/>
            <a:chOff x="2137628" y="1258799"/>
            <a:chExt cx="7933835" cy="5039496"/>
          </a:xfrm>
        </p:grpSpPr>
        <p:sp>
          <p:nvSpPr>
            <p:cNvPr id="1368" name="Google Shape;1368;p2"/>
            <p:cNvSpPr/>
            <p:nvPr/>
          </p:nvSpPr>
          <p:spPr>
            <a:xfrm>
              <a:off x="2923154" y="1264004"/>
              <a:ext cx="2328315" cy="2415203"/>
            </a:xfrm>
            <a:custGeom>
              <a:avLst/>
              <a:gdLst/>
              <a:ahLst/>
              <a:cxnLst/>
              <a:rect l="l" t="t" r="r" b="b"/>
              <a:pathLst>
                <a:path w="2317501" h="2415202" extrusionOk="0">
                  <a:moveTo>
                    <a:pt x="2041627" y="0"/>
                  </a:moveTo>
                  <a:lnTo>
                    <a:pt x="2041627" y="1041"/>
                  </a:lnTo>
                  <a:lnTo>
                    <a:pt x="1588776" y="1041"/>
                  </a:lnTo>
                  <a:cubicBezTo>
                    <a:pt x="1575399" y="1041"/>
                    <a:pt x="1562126" y="1614"/>
                    <a:pt x="1549009" y="2655"/>
                  </a:cubicBezTo>
                  <a:lnTo>
                    <a:pt x="1239405" y="2655"/>
                  </a:lnTo>
                  <a:cubicBezTo>
                    <a:pt x="1239873" y="2134"/>
                    <a:pt x="1024431" y="2655"/>
                    <a:pt x="1024431" y="2655"/>
                  </a:cubicBezTo>
                  <a:lnTo>
                    <a:pt x="1007879" y="2655"/>
                  </a:lnTo>
                  <a:cubicBezTo>
                    <a:pt x="451445" y="2655"/>
                    <a:pt x="0" y="489911"/>
                    <a:pt x="0" y="1095117"/>
                  </a:cubicBezTo>
                  <a:cubicBezTo>
                    <a:pt x="0" y="1564416"/>
                    <a:pt x="269784" y="1936274"/>
                    <a:pt x="650335" y="2079729"/>
                  </a:cubicBezTo>
                  <a:cubicBezTo>
                    <a:pt x="703792" y="2103100"/>
                    <a:pt x="761049" y="2119288"/>
                    <a:pt x="820961" y="2127044"/>
                  </a:cubicBezTo>
                  <a:cubicBezTo>
                    <a:pt x="865257" y="2135164"/>
                    <a:pt x="910542" y="2140369"/>
                    <a:pt x="956712" y="2142555"/>
                  </a:cubicBezTo>
                  <a:cubicBezTo>
                    <a:pt x="1000956" y="2162387"/>
                    <a:pt x="1030729" y="2207620"/>
                    <a:pt x="1030729" y="2260244"/>
                  </a:cubicBezTo>
                  <a:cubicBezTo>
                    <a:pt x="1030729" y="2331191"/>
                    <a:pt x="973368" y="2388656"/>
                    <a:pt x="902682" y="2388656"/>
                  </a:cubicBezTo>
                  <a:lnTo>
                    <a:pt x="884151" y="2388656"/>
                  </a:lnTo>
                  <a:cubicBezTo>
                    <a:pt x="889877" y="2388864"/>
                    <a:pt x="895655" y="2389073"/>
                    <a:pt x="901381" y="2389177"/>
                  </a:cubicBezTo>
                  <a:lnTo>
                    <a:pt x="886077" y="2389177"/>
                  </a:lnTo>
                  <a:lnTo>
                    <a:pt x="886077" y="2415203"/>
                  </a:lnTo>
                  <a:lnTo>
                    <a:pt x="2255039" y="2415203"/>
                  </a:lnTo>
                  <a:cubicBezTo>
                    <a:pt x="2289393" y="2415203"/>
                    <a:pt x="2317501" y="2387095"/>
                    <a:pt x="2317501" y="2352740"/>
                  </a:cubicBezTo>
                  <a:lnTo>
                    <a:pt x="2317501" y="0"/>
                  </a:lnTo>
                  <a:lnTo>
                    <a:pt x="2041627" y="0"/>
                  </a:lnTo>
                  <a:close/>
                </a:path>
              </a:pathLst>
            </a:custGeom>
            <a:solidFill>
              <a:srgbClr val="9EB5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4751772" y="1265336"/>
              <a:ext cx="2300687" cy="1414474"/>
            </a:xfrm>
            <a:custGeom>
              <a:avLst/>
              <a:gdLst/>
              <a:ahLst/>
              <a:cxnLst/>
              <a:rect l="l" t="t" r="r" b="b"/>
              <a:pathLst>
                <a:path w="2300688" h="1421013" extrusionOk="0">
                  <a:moveTo>
                    <a:pt x="0" y="0"/>
                  </a:moveTo>
                  <a:lnTo>
                    <a:pt x="2300688" y="0"/>
                  </a:lnTo>
                  <a:lnTo>
                    <a:pt x="2300688" y="1421014"/>
                  </a:lnTo>
                  <a:lnTo>
                    <a:pt x="0" y="1421014"/>
                  </a:lnTo>
                  <a:close/>
                </a:path>
              </a:pathLst>
            </a:custGeom>
            <a:solidFill>
              <a:srgbClr val="6D90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8175438" y="2725513"/>
              <a:ext cx="1438021" cy="1733844"/>
            </a:xfrm>
            <a:custGeom>
              <a:avLst/>
              <a:gdLst/>
              <a:ahLst/>
              <a:cxnLst/>
              <a:rect l="l" t="t" r="r" b="b"/>
              <a:pathLst>
                <a:path w="1438021" h="1733844" extrusionOk="0">
                  <a:moveTo>
                    <a:pt x="1364109" y="421203"/>
                  </a:moveTo>
                  <a:cubicBezTo>
                    <a:pt x="1364109" y="981488"/>
                    <a:pt x="916099" y="1435692"/>
                    <a:pt x="363465" y="1435692"/>
                  </a:cubicBezTo>
                  <a:lnTo>
                    <a:pt x="355605" y="1438347"/>
                  </a:lnTo>
                  <a:cubicBezTo>
                    <a:pt x="224227" y="1447352"/>
                    <a:pt x="53445" y="1474263"/>
                    <a:pt x="6598" y="1593982"/>
                  </a:cubicBezTo>
                  <a:cubicBezTo>
                    <a:pt x="-13338" y="1644888"/>
                    <a:pt x="13885" y="1708600"/>
                    <a:pt x="61617" y="1733845"/>
                  </a:cubicBezTo>
                  <a:cubicBezTo>
                    <a:pt x="61200" y="1593461"/>
                    <a:pt x="236927" y="1571599"/>
                    <a:pt x="372886" y="1562751"/>
                  </a:cubicBezTo>
                  <a:lnTo>
                    <a:pt x="389283" y="1562751"/>
                  </a:lnTo>
                  <a:cubicBezTo>
                    <a:pt x="969088" y="1562751"/>
                    <a:pt x="1438022" y="1106413"/>
                    <a:pt x="1438022" y="546179"/>
                  </a:cubicBezTo>
                  <a:cubicBezTo>
                    <a:pt x="1438022" y="345103"/>
                    <a:pt x="1377486" y="157665"/>
                    <a:pt x="1273018" y="0"/>
                  </a:cubicBezTo>
                  <a:cubicBezTo>
                    <a:pt x="1331472" y="127319"/>
                    <a:pt x="1364109" y="269784"/>
                    <a:pt x="1364109" y="421255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2137628" y="3927597"/>
              <a:ext cx="1604361" cy="966185"/>
            </a:xfrm>
            <a:custGeom>
              <a:avLst/>
              <a:gdLst/>
              <a:ahLst/>
              <a:cxnLst/>
              <a:rect l="l" t="t" r="r" b="b"/>
              <a:pathLst>
                <a:path w="1604361" h="966185" extrusionOk="0">
                  <a:moveTo>
                    <a:pt x="1592732" y="966185"/>
                  </a:moveTo>
                  <a:cubicBezTo>
                    <a:pt x="1592732" y="966185"/>
                    <a:pt x="1636352" y="888056"/>
                    <a:pt x="1554630" y="650439"/>
                  </a:cubicBezTo>
                  <a:cubicBezTo>
                    <a:pt x="1472909" y="412823"/>
                    <a:pt x="1177359" y="300287"/>
                    <a:pt x="1177359" y="300287"/>
                  </a:cubicBezTo>
                  <a:cubicBezTo>
                    <a:pt x="1177359" y="300287"/>
                    <a:pt x="1001268" y="262758"/>
                    <a:pt x="900652" y="262758"/>
                  </a:cubicBezTo>
                  <a:lnTo>
                    <a:pt x="334693" y="269004"/>
                  </a:lnTo>
                  <a:cubicBezTo>
                    <a:pt x="334693" y="269004"/>
                    <a:pt x="39143" y="306533"/>
                    <a:pt x="0" y="0"/>
                  </a:cubicBezTo>
                  <a:lnTo>
                    <a:pt x="0" y="110871"/>
                  </a:lnTo>
                  <a:cubicBezTo>
                    <a:pt x="0" y="265516"/>
                    <a:pt x="126121" y="390909"/>
                    <a:pt x="281652" y="390909"/>
                  </a:cubicBezTo>
                  <a:lnTo>
                    <a:pt x="938337" y="390909"/>
                  </a:lnTo>
                  <a:cubicBezTo>
                    <a:pt x="938337" y="390909"/>
                    <a:pt x="957180" y="390909"/>
                    <a:pt x="957180" y="390909"/>
                  </a:cubicBezTo>
                  <a:cubicBezTo>
                    <a:pt x="1289531" y="390909"/>
                    <a:pt x="1562542" y="643516"/>
                    <a:pt x="1592680" y="966133"/>
                  </a:cubicBezTo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3554612" y="5235554"/>
              <a:ext cx="6516851" cy="1062741"/>
            </a:xfrm>
            <a:custGeom>
              <a:avLst/>
              <a:gdLst/>
              <a:ahLst/>
              <a:cxnLst/>
              <a:rect l="l" t="t" r="r" b="b"/>
              <a:pathLst>
                <a:path w="6516851" h="1062741" extrusionOk="0">
                  <a:moveTo>
                    <a:pt x="6511699" y="0"/>
                  </a:moveTo>
                  <a:cubicBezTo>
                    <a:pt x="6511074" y="0"/>
                    <a:pt x="6510397" y="0"/>
                    <a:pt x="6509773" y="0"/>
                  </a:cubicBezTo>
                  <a:cubicBezTo>
                    <a:pt x="6511022" y="17594"/>
                    <a:pt x="6511699" y="35343"/>
                    <a:pt x="6511699" y="53353"/>
                  </a:cubicBezTo>
                  <a:cubicBezTo>
                    <a:pt x="6511699" y="519789"/>
                    <a:pt x="6089507" y="895291"/>
                    <a:pt x="5569198" y="895291"/>
                  </a:cubicBezTo>
                  <a:lnTo>
                    <a:pt x="5553738" y="895291"/>
                  </a:lnTo>
                  <a:cubicBezTo>
                    <a:pt x="5553738" y="895291"/>
                    <a:pt x="5352298" y="895707"/>
                    <a:pt x="5352714" y="895291"/>
                  </a:cubicBezTo>
                  <a:lnTo>
                    <a:pt x="4054439" y="895291"/>
                  </a:lnTo>
                  <a:cubicBezTo>
                    <a:pt x="4043352" y="895863"/>
                    <a:pt x="4032160" y="896175"/>
                    <a:pt x="4020917" y="896175"/>
                  </a:cubicBezTo>
                  <a:lnTo>
                    <a:pt x="643746" y="896175"/>
                  </a:lnTo>
                  <a:cubicBezTo>
                    <a:pt x="295103" y="896175"/>
                    <a:pt x="12462" y="612025"/>
                    <a:pt x="12462" y="261560"/>
                  </a:cubicBezTo>
                  <a:cubicBezTo>
                    <a:pt x="12462" y="220179"/>
                    <a:pt x="16470" y="179735"/>
                    <a:pt x="24017" y="140540"/>
                  </a:cubicBezTo>
                  <a:cubicBezTo>
                    <a:pt x="-4663" y="227050"/>
                    <a:pt x="334" y="332350"/>
                    <a:pt x="334" y="428126"/>
                  </a:cubicBezTo>
                  <a:cubicBezTo>
                    <a:pt x="334" y="778643"/>
                    <a:pt x="283287" y="1062741"/>
                    <a:pt x="632294" y="1062741"/>
                  </a:cubicBezTo>
                  <a:lnTo>
                    <a:pt x="4013058" y="1062741"/>
                  </a:lnTo>
                  <a:cubicBezTo>
                    <a:pt x="4024300" y="1062741"/>
                    <a:pt x="4035492" y="1062429"/>
                    <a:pt x="4046579" y="1061856"/>
                  </a:cubicBezTo>
                  <a:lnTo>
                    <a:pt x="5346259" y="1061856"/>
                  </a:lnTo>
                  <a:cubicBezTo>
                    <a:pt x="5345843" y="1062273"/>
                    <a:pt x="5547492" y="1061856"/>
                    <a:pt x="5547492" y="1061856"/>
                  </a:cubicBezTo>
                  <a:lnTo>
                    <a:pt x="5562951" y="1061856"/>
                  </a:lnTo>
                  <a:cubicBezTo>
                    <a:pt x="6083833" y="1061856"/>
                    <a:pt x="6516852" y="674643"/>
                    <a:pt x="6516852" y="208207"/>
                  </a:cubicBezTo>
                  <a:cubicBezTo>
                    <a:pt x="6516852" y="64857"/>
                    <a:pt x="6511647" y="0"/>
                    <a:pt x="6511647" y="0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3" name="Google Shape;1373;p2"/>
            <p:cNvGrpSpPr/>
            <p:nvPr/>
          </p:nvGrpSpPr>
          <p:grpSpPr>
            <a:xfrm>
              <a:off x="7630080" y="1642576"/>
              <a:ext cx="421775" cy="469819"/>
              <a:chOff x="7630080" y="1642576"/>
              <a:chExt cx="421775" cy="469819"/>
            </a:xfrm>
          </p:grpSpPr>
          <p:sp>
            <p:nvSpPr>
              <p:cNvPr id="1374" name="Google Shape;1374;p2"/>
              <p:cNvSpPr/>
              <p:nvPr/>
            </p:nvSpPr>
            <p:spPr>
              <a:xfrm>
                <a:off x="7630080" y="1642680"/>
                <a:ext cx="416569" cy="469715"/>
              </a:xfrm>
              <a:custGeom>
                <a:avLst/>
                <a:gdLst/>
                <a:ahLst/>
                <a:cxnLst/>
                <a:rect l="l" t="t" r="r" b="b"/>
                <a:pathLst>
                  <a:path w="416569" h="469715" extrusionOk="0">
                    <a:moveTo>
                      <a:pt x="57257" y="381279"/>
                    </a:moveTo>
                    <a:cubicBezTo>
                      <a:pt x="20821" y="381279"/>
                      <a:pt x="0" y="407305"/>
                      <a:pt x="0" y="443741"/>
                    </a:cubicBezTo>
                    <a:cubicBezTo>
                      <a:pt x="0" y="446656"/>
                      <a:pt x="2342" y="458212"/>
                      <a:pt x="9577" y="469715"/>
                    </a:cubicBezTo>
                    <a:cubicBezTo>
                      <a:pt x="23267" y="455089"/>
                      <a:pt x="42422" y="444939"/>
                      <a:pt x="61993" y="444939"/>
                    </a:cubicBezTo>
                    <a:lnTo>
                      <a:pt x="63607" y="445251"/>
                    </a:lnTo>
                    <a:cubicBezTo>
                      <a:pt x="259530" y="445251"/>
                      <a:pt x="416570" y="273428"/>
                      <a:pt x="416570" y="61421"/>
                    </a:cubicBezTo>
                    <a:lnTo>
                      <a:pt x="416570" y="0"/>
                    </a:lnTo>
                    <a:cubicBezTo>
                      <a:pt x="416570" y="211955"/>
                      <a:pt x="253179" y="381227"/>
                      <a:pt x="57257" y="381227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"/>
              <p:cNvSpPr/>
              <p:nvPr/>
            </p:nvSpPr>
            <p:spPr>
              <a:xfrm>
                <a:off x="8046650" y="1642576"/>
                <a:ext cx="5205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04" extrusionOk="0">
                    <a:moveTo>
                      <a:pt x="0" y="10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52"/>
                      <a:pt x="0" y="104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6" name="Google Shape;1376;p2"/>
            <p:cNvSpPr/>
            <p:nvPr/>
          </p:nvSpPr>
          <p:spPr>
            <a:xfrm>
              <a:off x="2902789" y="2007251"/>
              <a:ext cx="1061960" cy="1595959"/>
            </a:xfrm>
            <a:custGeom>
              <a:avLst/>
              <a:gdLst/>
              <a:ahLst/>
              <a:cxnLst/>
              <a:rect l="l" t="t" r="r" b="b"/>
              <a:pathLst>
                <a:path w="1061960" h="1595959" extrusionOk="0">
                  <a:moveTo>
                    <a:pt x="650335" y="1419712"/>
                  </a:moveTo>
                  <a:cubicBezTo>
                    <a:pt x="703792" y="1443084"/>
                    <a:pt x="761049" y="1459272"/>
                    <a:pt x="820961" y="1467027"/>
                  </a:cubicBezTo>
                  <a:cubicBezTo>
                    <a:pt x="865257" y="1475147"/>
                    <a:pt x="910542" y="1480353"/>
                    <a:pt x="956712" y="1482539"/>
                  </a:cubicBezTo>
                  <a:cubicBezTo>
                    <a:pt x="999758" y="1501798"/>
                    <a:pt x="1028960" y="1545157"/>
                    <a:pt x="1030573" y="1595960"/>
                  </a:cubicBezTo>
                  <a:cubicBezTo>
                    <a:pt x="1050093" y="1573421"/>
                    <a:pt x="1061960" y="1544012"/>
                    <a:pt x="1061960" y="1511792"/>
                  </a:cubicBezTo>
                  <a:cubicBezTo>
                    <a:pt x="1061960" y="1459115"/>
                    <a:pt x="1032187" y="1413883"/>
                    <a:pt x="987943" y="1394103"/>
                  </a:cubicBezTo>
                  <a:cubicBezTo>
                    <a:pt x="941825" y="1391969"/>
                    <a:pt x="896488" y="1386712"/>
                    <a:pt x="852192" y="1378591"/>
                  </a:cubicBezTo>
                  <a:cubicBezTo>
                    <a:pt x="792280" y="1370836"/>
                    <a:pt x="735023" y="1354648"/>
                    <a:pt x="681566" y="1331276"/>
                  </a:cubicBezTo>
                  <a:cubicBezTo>
                    <a:pt x="301015" y="1187874"/>
                    <a:pt x="31231" y="815964"/>
                    <a:pt x="31231" y="346665"/>
                  </a:cubicBezTo>
                  <a:cubicBezTo>
                    <a:pt x="31231" y="225384"/>
                    <a:pt x="49397" y="108840"/>
                    <a:pt x="82866" y="0"/>
                  </a:cubicBezTo>
                  <a:cubicBezTo>
                    <a:pt x="29565" y="133201"/>
                    <a:pt x="0" y="280299"/>
                    <a:pt x="0" y="435153"/>
                  </a:cubicBezTo>
                  <a:cubicBezTo>
                    <a:pt x="0" y="904452"/>
                    <a:pt x="269784" y="1276310"/>
                    <a:pt x="650335" y="1419764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8317527" y="5479365"/>
              <a:ext cx="260" cy="15719"/>
            </a:xfrm>
            <a:custGeom>
              <a:avLst/>
              <a:gdLst/>
              <a:ahLst/>
              <a:cxnLst/>
              <a:rect l="l" t="t" r="r" b="b"/>
              <a:pathLst>
                <a:path w="260" h="15719" extrusionOk="0">
                  <a:moveTo>
                    <a:pt x="261" y="0"/>
                  </a:moveTo>
                  <a:lnTo>
                    <a:pt x="0" y="0"/>
                  </a:lnTo>
                  <a:cubicBezTo>
                    <a:pt x="104" y="5205"/>
                    <a:pt x="261" y="10462"/>
                    <a:pt x="261" y="15719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"/>
            <p:cNvSpPr/>
            <p:nvPr/>
          </p:nvSpPr>
          <p:spPr>
            <a:xfrm rot="-5386200">
              <a:off x="6012497" y="5261291"/>
              <a:ext cx="415217" cy="3175"/>
            </a:xfrm>
            <a:custGeom>
              <a:avLst/>
              <a:gdLst/>
              <a:ahLst/>
              <a:cxnLst/>
              <a:rect l="l" t="t" r="r" b="b"/>
              <a:pathLst>
                <a:path w="415217" h="3175" extrusionOk="0">
                  <a:moveTo>
                    <a:pt x="0" y="0"/>
                  </a:moveTo>
                  <a:lnTo>
                    <a:pt x="415217" y="0"/>
                  </a:lnTo>
                  <a:lnTo>
                    <a:pt x="415217" y="3175"/>
                  </a:lnTo>
                  <a:lnTo>
                    <a:pt x="0" y="3175"/>
                  </a:ln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4746574" y="2091679"/>
              <a:ext cx="2471358" cy="1511895"/>
            </a:xfrm>
            <a:custGeom>
              <a:avLst/>
              <a:gdLst/>
              <a:ahLst/>
              <a:cxnLst/>
              <a:rect l="l" t="t" r="r" b="b"/>
              <a:pathLst>
                <a:path w="2471358" h="1511895" extrusionOk="0">
                  <a:moveTo>
                    <a:pt x="204192" y="389608"/>
                  </a:moveTo>
                  <a:cubicBezTo>
                    <a:pt x="-18694" y="382945"/>
                    <a:pt x="409" y="662671"/>
                    <a:pt x="409" y="662671"/>
                  </a:cubicBezTo>
                  <a:lnTo>
                    <a:pt x="409" y="1410447"/>
                  </a:lnTo>
                  <a:lnTo>
                    <a:pt x="3584" y="1405294"/>
                  </a:lnTo>
                  <a:lnTo>
                    <a:pt x="3584" y="1265431"/>
                  </a:lnTo>
                  <a:cubicBezTo>
                    <a:pt x="3584" y="1265431"/>
                    <a:pt x="-15519" y="1112242"/>
                    <a:pt x="150058" y="1112242"/>
                  </a:cubicBezTo>
                  <a:lnTo>
                    <a:pt x="1423713" y="1112242"/>
                  </a:lnTo>
                  <a:cubicBezTo>
                    <a:pt x="1423713" y="1112242"/>
                    <a:pt x="1544733" y="1098917"/>
                    <a:pt x="1544733" y="1185531"/>
                  </a:cubicBezTo>
                  <a:lnTo>
                    <a:pt x="1544733" y="1405346"/>
                  </a:lnTo>
                  <a:cubicBezTo>
                    <a:pt x="1544733" y="1405346"/>
                    <a:pt x="1538383" y="1511896"/>
                    <a:pt x="1646651" y="1511896"/>
                  </a:cubicBezTo>
                  <a:lnTo>
                    <a:pt x="2082897" y="1511896"/>
                  </a:lnTo>
                  <a:lnTo>
                    <a:pt x="2082897" y="1255489"/>
                  </a:lnTo>
                  <a:cubicBezTo>
                    <a:pt x="2082897" y="1255489"/>
                    <a:pt x="2057443" y="1042337"/>
                    <a:pt x="2178412" y="1042337"/>
                  </a:cubicBezTo>
                  <a:lnTo>
                    <a:pt x="2471359" y="1042337"/>
                  </a:lnTo>
                  <a:cubicBezTo>
                    <a:pt x="2471359" y="1042337"/>
                    <a:pt x="2420400" y="989036"/>
                    <a:pt x="2420400" y="882486"/>
                  </a:cubicBezTo>
                  <a:lnTo>
                    <a:pt x="2420400" y="735960"/>
                  </a:lnTo>
                  <a:cubicBezTo>
                    <a:pt x="2420400" y="735960"/>
                    <a:pt x="2433153" y="556121"/>
                    <a:pt x="2242071" y="549459"/>
                  </a:cubicBezTo>
                  <a:lnTo>
                    <a:pt x="1745341" y="549459"/>
                  </a:lnTo>
                  <a:cubicBezTo>
                    <a:pt x="1745341" y="549459"/>
                    <a:pt x="1662526" y="549459"/>
                    <a:pt x="1662526" y="456234"/>
                  </a:cubicBezTo>
                  <a:lnTo>
                    <a:pt x="1662526" y="0"/>
                  </a:lnTo>
                  <a:lnTo>
                    <a:pt x="433428" y="0"/>
                  </a:lnTo>
                  <a:lnTo>
                    <a:pt x="433428" y="163182"/>
                  </a:lnTo>
                  <a:cubicBezTo>
                    <a:pt x="433428" y="316371"/>
                    <a:pt x="427077" y="396322"/>
                    <a:pt x="204192" y="389660"/>
                  </a:cubicBezTo>
                  <a:close/>
                </a:path>
              </a:pathLst>
            </a:custGeom>
            <a:solidFill>
              <a:srgbClr val="CDD9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205991" y="2761794"/>
              <a:ext cx="416" cy="19467"/>
            </a:xfrm>
            <a:custGeom>
              <a:avLst/>
              <a:gdLst/>
              <a:ahLst/>
              <a:cxnLst/>
              <a:rect l="l" t="t" r="r" b="b"/>
              <a:pathLst>
                <a:path w="416" h="19467" extrusionOk="0">
                  <a:moveTo>
                    <a:pt x="0" y="52"/>
                  </a:moveTo>
                  <a:cubicBezTo>
                    <a:pt x="0" y="572"/>
                    <a:pt x="0" y="1093"/>
                    <a:pt x="0" y="1614"/>
                  </a:cubicBezTo>
                  <a:cubicBezTo>
                    <a:pt x="0" y="7495"/>
                    <a:pt x="104" y="13377"/>
                    <a:pt x="260" y="19207"/>
                  </a:cubicBezTo>
                  <a:cubicBezTo>
                    <a:pt x="260" y="19311"/>
                    <a:pt x="364" y="19363"/>
                    <a:pt x="416" y="19467"/>
                  </a:cubicBezTo>
                  <a:cubicBezTo>
                    <a:pt x="208" y="13013"/>
                    <a:pt x="52" y="6506"/>
                    <a:pt x="52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6218747" y="5470672"/>
              <a:ext cx="3227" cy="661786"/>
            </a:xfrm>
            <a:custGeom>
              <a:avLst/>
              <a:gdLst/>
              <a:ahLst/>
              <a:cxnLst/>
              <a:rect l="l" t="t" r="r" b="b"/>
              <a:pathLst>
                <a:path w="3227" h="661786" extrusionOk="0">
                  <a:moveTo>
                    <a:pt x="0" y="661786"/>
                  </a:moveTo>
                  <a:lnTo>
                    <a:pt x="3071" y="661786"/>
                  </a:lnTo>
                  <a:cubicBezTo>
                    <a:pt x="3071" y="661786"/>
                    <a:pt x="3228" y="655488"/>
                    <a:pt x="3228" y="655488"/>
                  </a:cubicBezTo>
                  <a:lnTo>
                    <a:pt x="3228" y="0"/>
                  </a:lnTo>
                  <a:lnTo>
                    <a:pt x="52" y="0"/>
                  </a:lnTo>
                  <a:cubicBezTo>
                    <a:pt x="52" y="0"/>
                    <a:pt x="52" y="661734"/>
                    <a:pt x="52" y="661734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8225812" y="4391118"/>
              <a:ext cx="937" cy="1144"/>
            </a:xfrm>
            <a:custGeom>
              <a:avLst/>
              <a:gdLst/>
              <a:ahLst/>
              <a:cxnLst/>
              <a:rect l="l" t="t" r="r" b="b"/>
              <a:pathLst>
                <a:path w="937" h="1144" extrusionOk="0">
                  <a:moveTo>
                    <a:pt x="937" y="0"/>
                  </a:moveTo>
                  <a:cubicBezTo>
                    <a:pt x="625" y="364"/>
                    <a:pt x="313" y="781"/>
                    <a:pt x="0" y="1145"/>
                  </a:cubicBezTo>
                  <a:cubicBezTo>
                    <a:pt x="313" y="781"/>
                    <a:pt x="625" y="364"/>
                    <a:pt x="937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8244082" y="4368996"/>
              <a:ext cx="2289" cy="2498"/>
            </a:xfrm>
            <a:custGeom>
              <a:avLst/>
              <a:gdLst/>
              <a:ahLst/>
              <a:cxnLst/>
              <a:rect l="l" t="t" r="r" b="b"/>
              <a:pathLst>
                <a:path w="2289" h="2498" extrusionOk="0">
                  <a:moveTo>
                    <a:pt x="2290" y="0"/>
                  </a:moveTo>
                  <a:cubicBezTo>
                    <a:pt x="1510" y="833"/>
                    <a:pt x="781" y="1666"/>
                    <a:pt x="0" y="2498"/>
                  </a:cubicBezTo>
                  <a:cubicBezTo>
                    <a:pt x="781" y="1666"/>
                    <a:pt x="1510" y="833"/>
                    <a:pt x="2290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8274324" y="4336932"/>
              <a:ext cx="3955" cy="3747"/>
            </a:xfrm>
            <a:custGeom>
              <a:avLst/>
              <a:gdLst/>
              <a:ahLst/>
              <a:cxnLst/>
              <a:rect l="l" t="t" r="r" b="b"/>
              <a:pathLst>
                <a:path w="3955" h="3747" extrusionOk="0">
                  <a:moveTo>
                    <a:pt x="3956" y="0"/>
                  </a:moveTo>
                  <a:cubicBezTo>
                    <a:pt x="2655" y="1249"/>
                    <a:pt x="1301" y="2499"/>
                    <a:pt x="0" y="3748"/>
                  </a:cubicBezTo>
                  <a:cubicBezTo>
                    <a:pt x="1301" y="2499"/>
                    <a:pt x="2603" y="1249"/>
                    <a:pt x="3956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8208323" y="4412772"/>
              <a:ext cx="1040" cy="1301"/>
            </a:xfrm>
            <a:custGeom>
              <a:avLst/>
              <a:gdLst/>
              <a:ahLst/>
              <a:cxnLst/>
              <a:rect l="l" t="t" r="r" b="b"/>
              <a:pathLst>
                <a:path w="1040" h="1301" extrusionOk="0">
                  <a:moveTo>
                    <a:pt x="1041" y="0"/>
                  </a:moveTo>
                  <a:cubicBezTo>
                    <a:pt x="729" y="417"/>
                    <a:pt x="364" y="885"/>
                    <a:pt x="0" y="1301"/>
                  </a:cubicBezTo>
                  <a:cubicBezTo>
                    <a:pt x="312" y="885"/>
                    <a:pt x="677" y="417"/>
                    <a:pt x="1041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8191250" y="4434842"/>
              <a:ext cx="1925" cy="2758"/>
            </a:xfrm>
            <a:custGeom>
              <a:avLst/>
              <a:gdLst/>
              <a:ahLst/>
              <a:cxnLst/>
              <a:rect l="l" t="t" r="r" b="b"/>
              <a:pathLst>
                <a:path w="1925" h="2758" extrusionOk="0">
                  <a:moveTo>
                    <a:pt x="1926" y="0"/>
                  </a:moveTo>
                  <a:cubicBezTo>
                    <a:pt x="1301" y="937"/>
                    <a:pt x="625" y="1822"/>
                    <a:pt x="0" y="2759"/>
                  </a:cubicBezTo>
                  <a:cubicBezTo>
                    <a:pt x="625" y="1822"/>
                    <a:pt x="1301" y="937"/>
                    <a:pt x="1926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756909" y="3074917"/>
              <a:ext cx="2097166" cy="1291216"/>
            </a:xfrm>
            <a:custGeom>
              <a:avLst/>
              <a:gdLst/>
              <a:ahLst/>
              <a:cxnLst/>
              <a:rect l="l" t="t" r="r" b="b"/>
              <a:pathLst>
                <a:path w="2097166" h="1291216" extrusionOk="0">
                  <a:moveTo>
                    <a:pt x="1702718" y="1187165"/>
                  </a:moveTo>
                  <a:lnTo>
                    <a:pt x="2097166" y="1187165"/>
                  </a:lnTo>
                  <a:lnTo>
                    <a:pt x="2097166" y="463073"/>
                  </a:lnTo>
                  <a:lnTo>
                    <a:pt x="1657849" y="463073"/>
                  </a:lnTo>
                  <a:cubicBezTo>
                    <a:pt x="1548801" y="463073"/>
                    <a:pt x="1555255" y="339814"/>
                    <a:pt x="1555255" y="339814"/>
                  </a:cubicBezTo>
                  <a:lnTo>
                    <a:pt x="1555255" y="85593"/>
                  </a:lnTo>
                  <a:cubicBezTo>
                    <a:pt x="1555255" y="-14554"/>
                    <a:pt x="1433402" y="853"/>
                    <a:pt x="1433402" y="853"/>
                  </a:cubicBezTo>
                  <a:lnTo>
                    <a:pt x="150742" y="853"/>
                  </a:lnTo>
                  <a:cubicBezTo>
                    <a:pt x="-15980" y="853"/>
                    <a:pt x="3227" y="178037"/>
                    <a:pt x="3227" y="178037"/>
                  </a:cubicBezTo>
                  <a:lnTo>
                    <a:pt x="3227" y="339814"/>
                  </a:lnTo>
                  <a:lnTo>
                    <a:pt x="0" y="345748"/>
                  </a:lnTo>
                  <a:lnTo>
                    <a:pt x="0" y="521943"/>
                  </a:lnTo>
                  <a:cubicBezTo>
                    <a:pt x="104989" y="551977"/>
                    <a:pt x="90050" y="681326"/>
                    <a:pt x="90050" y="681326"/>
                  </a:cubicBezTo>
                  <a:lnTo>
                    <a:pt x="90050" y="983070"/>
                  </a:lnTo>
                  <a:lnTo>
                    <a:pt x="307834" y="983070"/>
                  </a:lnTo>
                  <a:cubicBezTo>
                    <a:pt x="307834" y="983070"/>
                    <a:pt x="493815" y="983070"/>
                    <a:pt x="500218" y="1144847"/>
                  </a:cubicBezTo>
                  <a:cubicBezTo>
                    <a:pt x="504538" y="1254208"/>
                    <a:pt x="561639" y="1283617"/>
                    <a:pt x="598179" y="1291217"/>
                  </a:cubicBezTo>
                  <a:lnTo>
                    <a:pt x="1507367" y="1291217"/>
                  </a:lnTo>
                  <a:cubicBezTo>
                    <a:pt x="1538963" y="1230993"/>
                    <a:pt x="1597313" y="1184406"/>
                    <a:pt x="1702770" y="1187217"/>
                  </a:cubicBezTo>
                  <a:close/>
                </a:path>
              </a:pathLst>
            </a:custGeom>
            <a:solidFill>
              <a:srgbClr val="6D90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455470" y="3977174"/>
              <a:ext cx="1821473" cy="1080879"/>
            </a:xfrm>
            <a:custGeom>
              <a:avLst/>
              <a:gdLst/>
              <a:ahLst/>
              <a:cxnLst/>
              <a:rect l="l" t="t" r="r" b="b"/>
              <a:pathLst>
                <a:path w="1790007" h="1080879" extrusionOk="0">
                  <a:moveTo>
                    <a:pt x="1789955" y="251955"/>
                  </a:moveTo>
                  <a:lnTo>
                    <a:pt x="870773" y="251955"/>
                  </a:lnTo>
                  <a:cubicBezTo>
                    <a:pt x="833816" y="245761"/>
                    <a:pt x="776143" y="221817"/>
                    <a:pt x="771770" y="132653"/>
                  </a:cubicBezTo>
                  <a:cubicBezTo>
                    <a:pt x="765264" y="754"/>
                    <a:pt x="577253" y="754"/>
                    <a:pt x="577253" y="754"/>
                  </a:cubicBezTo>
                  <a:lnTo>
                    <a:pt x="142829" y="754"/>
                  </a:lnTo>
                  <a:cubicBezTo>
                    <a:pt x="142829" y="754"/>
                    <a:pt x="-6300" y="-18089"/>
                    <a:pt x="207" y="132653"/>
                  </a:cubicBezTo>
                  <a:lnTo>
                    <a:pt x="207" y="774347"/>
                  </a:lnTo>
                  <a:lnTo>
                    <a:pt x="273375" y="774347"/>
                  </a:lnTo>
                  <a:cubicBezTo>
                    <a:pt x="283629" y="774972"/>
                    <a:pt x="292686" y="776377"/>
                    <a:pt x="300702" y="778407"/>
                  </a:cubicBezTo>
                  <a:cubicBezTo>
                    <a:pt x="375969" y="797302"/>
                    <a:pt x="360822" y="870643"/>
                    <a:pt x="360822" y="870643"/>
                  </a:cubicBezTo>
                  <a:lnTo>
                    <a:pt x="360822" y="1062402"/>
                  </a:lnTo>
                  <a:lnTo>
                    <a:pt x="360718" y="1078746"/>
                  </a:lnTo>
                  <a:lnTo>
                    <a:pt x="1757371" y="1078746"/>
                  </a:lnTo>
                  <a:lnTo>
                    <a:pt x="1757371" y="1080880"/>
                  </a:lnTo>
                  <a:lnTo>
                    <a:pt x="1760598" y="1080880"/>
                  </a:lnTo>
                  <a:lnTo>
                    <a:pt x="1760598" y="456050"/>
                  </a:lnTo>
                  <a:cubicBezTo>
                    <a:pt x="1760598" y="456050"/>
                    <a:pt x="1734885" y="338934"/>
                    <a:pt x="1788810" y="253829"/>
                  </a:cubicBezTo>
                  <a:cubicBezTo>
                    <a:pt x="1789227" y="253205"/>
                    <a:pt x="1789591" y="252580"/>
                    <a:pt x="1790007" y="251955"/>
                  </a:cubicBezTo>
                  <a:close/>
                </a:path>
              </a:pathLst>
            </a:custGeom>
            <a:solidFill>
              <a:srgbClr val="71E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7799664" y="4367832"/>
              <a:ext cx="2266802" cy="1767603"/>
            </a:xfrm>
            <a:custGeom>
              <a:avLst/>
              <a:gdLst/>
              <a:ahLst/>
              <a:cxnLst/>
              <a:rect l="l" t="t" r="r" b="b"/>
              <a:pathLst>
                <a:path w="2266802" h="1767603" extrusionOk="0">
                  <a:moveTo>
                    <a:pt x="1322531" y="110662"/>
                  </a:moveTo>
                  <a:lnTo>
                    <a:pt x="493191" y="110662"/>
                  </a:lnTo>
                  <a:cubicBezTo>
                    <a:pt x="434789" y="110662"/>
                    <a:pt x="390180" y="55487"/>
                    <a:pt x="387629" y="0"/>
                  </a:cubicBezTo>
                  <a:cubicBezTo>
                    <a:pt x="385183" y="104"/>
                    <a:pt x="382581" y="208"/>
                    <a:pt x="379926" y="260"/>
                  </a:cubicBezTo>
                  <a:cubicBezTo>
                    <a:pt x="379926" y="364"/>
                    <a:pt x="379822" y="416"/>
                    <a:pt x="379822" y="520"/>
                  </a:cubicBezTo>
                  <a:cubicBezTo>
                    <a:pt x="379717" y="728"/>
                    <a:pt x="379665" y="937"/>
                    <a:pt x="379562" y="1093"/>
                  </a:cubicBezTo>
                  <a:cubicBezTo>
                    <a:pt x="379249" y="1822"/>
                    <a:pt x="378989" y="2603"/>
                    <a:pt x="378677" y="3331"/>
                  </a:cubicBezTo>
                  <a:cubicBezTo>
                    <a:pt x="376335" y="9057"/>
                    <a:pt x="374044" y="14783"/>
                    <a:pt x="371806" y="20560"/>
                  </a:cubicBezTo>
                  <a:cubicBezTo>
                    <a:pt x="371129" y="22278"/>
                    <a:pt x="370505" y="23996"/>
                    <a:pt x="369828" y="25714"/>
                  </a:cubicBezTo>
                  <a:cubicBezTo>
                    <a:pt x="367329" y="32324"/>
                    <a:pt x="364935" y="38987"/>
                    <a:pt x="362645" y="45701"/>
                  </a:cubicBezTo>
                  <a:cubicBezTo>
                    <a:pt x="362489" y="46222"/>
                    <a:pt x="362332" y="46690"/>
                    <a:pt x="362176" y="47211"/>
                  </a:cubicBezTo>
                  <a:cubicBezTo>
                    <a:pt x="360042" y="53509"/>
                    <a:pt x="358012" y="59807"/>
                    <a:pt x="356086" y="66106"/>
                  </a:cubicBezTo>
                  <a:cubicBezTo>
                    <a:pt x="355514" y="67875"/>
                    <a:pt x="354993" y="69697"/>
                    <a:pt x="354472" y="71467"/>
                  </a:cubicBezTo>
                  <a:cubicBezTo>
                    <a:pt x="352494" y="78026"/>
                    <a:pt x="350621" y="84532"/>
                    <a:pt x="348851" y="91143"/>
                  </a:cubicBezTo>
                  <a:cubicBezTo>
                    <a:pt x="348799" y="91403"/>
                    <a:pt x="348695" y="91715"/>
                    <a:pt x="348591" y="91975"/>
                  </a:cubicBezTo>
                  <a:cubicBezTo>
                    <a:pt x="346769" y="98794"/>
                    <a:pt x="345051" y="105717"/>
                    <a:pt x="343438" y="112588"/>
                  </a:cubicBezTo>
                  <a:cubicBezTo>
                    <a:pt x="343021" y="114358"/>
                    <a:pt x="342605" y="116180"/>
                    <a:pt x="342188" y="117949"/>
                  </a:cubicBezTo>
                  <a:cubicBezTo>
                    <a:pt x="340783" y="124039"/>
                    <a:pt x="339482" y="130182"/>
                    <a:pt x="338232" y="136324"/>
                  </a:cubicBezTo>
                  <a:cubicBezTo>
                    <a:pt x="338076" y="137208"/>
                    <a:pt x="337868" y="138093"/>
                    <a:pt x="337660" y="138978"/>
                  </a:cubicBezTo>
                  <a:cubicBezTo>
                    <a:pt x="336306" y="145849"/>
                    <a:pt x="335057" y="152772"/>
                    <a:pt x="333912" y="159747"/>
                  </a:cubicBezTo>
                  <a:cubicBezTo>
                    <a:pt x="333600" y="161517"/>
                    <a:pt x="333340" y="163286"/>
                    <a:pt x="333027" y="165056"/>
                  </a:cubicBezTo>
                  <a:cubicBezTo>
                    <a:pt x="332091" y="170938"/>
                    <a:pt x="331205" y="176872"/>
                    <a:pt x="330425" y="182806"/>
                  </a:cubicBezTo>
                  <a:cubicBezTo>
                    <a:pt x="330268" y="184055"/>
                    <a:pt x="330061" y="185356"/>
                    <a:pt x="329904" y="186606"/>
                  </a:cubicBezTo>
                  <a:cubicBezTo>
                    <a:pt x="329019" y="193528"/>
                    <a:pt x="328238" y="200503"/>
                    <a:pt x="327510" y="207478"/>
                  </a:cubicBezTo>
                  <a:cubicBezTo>
                    <a:pt x="327354" y="209144"/>
                    <a:pt x="327197" y="210810"/>
                    <a:pt x="327041" y="212527"/>
                  </a:cubicBezTo>
                  <a:cubicBezTo>
                    <a:pt x="326521" y="218357"/>
                    <a:pt x="326000" y="224187"/>
                    <a:pt x="325636" y="230017"/>
                  </a:cubicBezTo>
                  <a:cubicBezTo>
                    <a:pt x="325532" y="231526"/>
                    <a:pt x="325428" y="233036"/>
                    <a:pt x="325324" y="234545"/>
                  </a:cubicBezTo>
                  <a:cubicBezTo>
                    <a:pt x="324907" y="241520"/>
                    <a:pt x="324543" y="248495"/>
                    <a:pt x="324334" y="255522"/>
                  </a:cubicBezTo>
                  <a:cubicBezTo>
                    <a:pt x="324334" y="257032"/>
                    <a:pt x="324283" y="258593"/>
                    <a:pt x="324231" y="260103"/>
                  </a:cubicBezTo>
                  <a:cubicBezTo>
                    <a:pt x="324074" y="265932"/>
                    <a:pt x="323970" y="271814"/>
                    <a:pt x="323970" y="277644"/>
                  </a:cubicBezTo>
                  <a:cubicBezTo>
                    <a:pt x="323970" y="279310"/>
                    <a:pt x="323970" y="281028"/>
                    <a:pt x="323970" y="282693"/>
                  </a:cubicBezTo>
                  <a:cubicBezTo>
                    <a:pt x="323970" y="289668"/>
                    <a:pt x="324127" y="296695"/>
                    <a:pt x="324334" y="303670"/>
                  </a:cubicBezTo>
                  <a:cubicBezTo>
                    <a:pt x="324334" y="304971"/>
                    <a:pt x="324439" y="306272"/>
                    <a:pt x="324491" y="307522"/>
                  </a:cubicBezTo>
                  <a:cubicBezTo>
                    <a:pt x="324699" y="313508"/>
                    <a:pt x="325011" y="319442"/>
                    <a:pt x="325376" y="325428"/>
                  </a:cubicBezTo>
                  <a:cubicBezTo>
                    <a:pt x="325480" y="327197"/>
                    <a:pt x="325584" y="329019"/>
                    <a:pt x="325740" y="330789"/>
                  </a:cubicBezTo>
                  <a:cubicBezTo>
                    <a:pt x="326209" y="337816"/>
                    <a:pt x="326781" y="344791"/>
                    <a:pt x="327510" y="351766"/>
                  </a:cubicBezTo>
                  <a:cubicBezTo>
                    <a:pt x="327614" y="352651"/>
                    <a:pt x="327718" y="353536"/>
                    <a:pt x="327822" y="354472"/>
                  </a:cubicBezTo>
                  <a:cubicBezTo>
                    <a:pt x="328447" y="360719"/>
                    <a:pt x="329175" y="366913"/>
                    <a:pt x="330008" y="373159"/>
                  </a:cubicBezTo>
                  <a:cubicBezTo>
                    <a:pt x="330268" y="374981"/>
                    <a:pt x="330477" y="376803"/>
                    <a:pt x="330737" y="378677"/>
                  </a:cubicBezTo>
                  <a:cubicBezTo>
                    <a:pt x="331258" y="382268"/>
                    <a:pt x="331778" y="385860"/>
                    <a:pt x="332298" y="389451"/>
                  </a:cubicBezTo>
                  <a:cubicBezTo>
                    <a:pt x="332819" y="392835"/>
                    <a:pt x="333340" y="396218"/>
                    <a:pt x="333912" y="399601"/>
                  </a:cubicBezTo>
                  <a:cubicBezTo>
                    <a:pt x="333912" y="399862"/>
                    <a:pt x="334016" y="400174"/>
                    <a:pt x="334069" y="400434"/>
                  </a:cubicBezTo>
                  <a:cubicBezTo>
                    <a:pt x="335214" y="407149"/>
                    <a:pt x="336463" y="413864"/>
                    <a:pt x="337816" y="420578"/>
                  </a:cubicBezTo>
                  <a:cubicBezTo>
                    <a:pt x="338180" y="422400"/>
                    <a:pt x="338545" y="424222"/>
                    <a:pt x="338909" y="426044"/>
                  </a:cubicBezTo>
                  <a:cubicBezTo>
                    <a:pt x="340262" y="432498"/>
                    <a:pt x="341668" y="438901"/>
                    <a:pt x="343178" y="445355"/>
                  </a:cubicBezTo>
                  <a:cubicBezTo>
                    <a:pt x="343281" y="445875"/>
                    <a:pt x="343438" y="446448"/>
                    <a:pt x="343542" y="446969"/>
                  </a:cubicBezTo>
                  <a:cubicBezTo>
                    <a:pt x="345155" y="453839"/>
                    <a:pt x="346925" y="460658"/>
                    <a:pt x="348799" y="467477"/>
                  </a:cubicBezTo>
                  <a:cubicBezTo>
                    <a:pt x="349267" y="469247"/>
                    <a:pt x="349788" y="471016"/>
                    <a:pt x="350257" y="472786"/>
                  </a:cubicBezTo>
                  <a:cubicBezTo>
                    <a:pt x="351922" y="478720"/>
                    <a:pt x="353639" y="484654"/>
                    <a:pt x="355462" y="490536"/>
                  </a:cubicBezTo>
                  <a:cubicBezTo>
                    <a:pt x="355774" y="491525"/>
                    <a:pt x="356034" y="492566"/>
                    <a:pt x="356398" y="493555"/>
                  </a:cubicBezTo>
                  <a:cubicBezTo>
                    <a:pt x="358481" y="500270"/>
                    <a:pt x="360719" y="506984"/>
                    <a:pt x="363009" y="513647"/>
                  </a:cubicBezTo>
                  <a:cubicBezTo>
                    <a:pt x="363582" y="515313"/>
                    <a:pt x="364206" y="516978"/>
                    <a:pt x="364779" y="518644"/>
                  </a:cubicBezTo>
                  <a:cubicBezTo>
                    <a:pt x="366757" y="524265"/>
                    <a:pt x="368839" y="529835"/>
                    <a:pt x="370973" y="535405"/>
                  </a:cubicBezTo>
                  <a:cubicBezTo>
                    <a:pt x="371494" y="536706"/>
                    <a:pt x="371962" y="538007"/>
                    <a:pt x="372431" y="539308"/>
                  </a:cubicBezTo>
                  <a:cubicBezTo>
                    <a:pt x="374981" y="545867"/>
                    <a:pt x="377687" y="552373"/>
                    <a:pt x="380446" y="558880"/>
                  </a:cubicBezTo>
                  <a:cubicBezTo>
                    <a:pt x="381123" y="560389"/>
                    <a:pt x="381800" y="561951"/>
                    <a:pt x="382424" y="563461"/>
                  </a:cubicBezTo>
                  <a:cubicBezTo>
                    <a:pt x="384767" y="568874"/>
                    <a:pt x="387213" y="574235"/>
                    <a:pt x="389712" y="579544"/>
                  </a:cubicBezTo>
                  <a:cubicBezTo>
                    <a:pt x="390388" y="581002"/>
                    <a:pt x="391065" y="582459"/>
                    <a:pt x="391742" y="583917"/>
                  </a:cubicBezTo>
                  <a:cubicBezTo>
                    <a:pt x="394761" y="590319"/>
                    <a:pt x="397936" y="596670"/>
                    <a:pt x="401163" y="602968"/>
                  </a:cubicBezTo>
                  <a:cubicBezTo>
                    <a:pt x="401839" y="604269"/>
                    <a:pt x="402516" y="605570"/>
                    <a:pt x="403245" y="606872"/>
                  </a:cubicBezTo>
                  <a:cubicBezTo>
                    <a:pt x="406004" y="612181"/>
                    <a:pt x="408867" y="617438"/>
                    <a:pt x="411782" y="622643"/>
                  </a:cubicBezTo>
                  <a:cubicBezTo>
                    <a:pt x="412615" y="624205"/>
                    <a:pt x="413499" y="625714"/>
                    <a:pt x="414332" y="627276"/>
                  </a:cubicBezTo>
                  <a:cubicBezTo>
                    <a:pt x="417872" y="633470"/>
                    <a:pt x="421463" y="639664"/>
                    <a:pt x="425211" y="645754"/>
                  </a:cubicBezTo>
                  <a:cubicBezTo>
                    <a:pt x="425835" y="646795"/>
                    <a:pt x="426512" y="647784"/>
                    <a:pt x="427137" y="648825"/>
                  </a:cubicBezTo>
                  <a:cubicBezTo>
                    <a:pt x="430364" y="654083"/>
                    <a:pt x="433695" y="659288"/>
                    <a:pt x="437131" y="664493"/>
                  </a:cubicBezTo>
                  <a:cubicBezTo>
                    <a:pt x="438172" y="666054"/>
                    <a:pt x="439161" y="667616"/>
                    <a:pt x="440202" y="669126"/>
                  </a:cubicBezTo>
                  <a:cubicBezTo>
                    <a:pt x="444210" y="675163"/>
                    <a:pt x="448322" y="681097"/>
                    <a:pt x="452538" y="687031"/>
                  </a:cubicBezTo>
                  <a:cubicBezTo>
                    <a:pt x="452955" y="687656"/>
                    <a:pt x="453423" y="688228"/>
                    <a:pt x="453839" y="688853"/>
                  </a:cubicBezTo>
                  <a:cubicBezTo>
                    <a:pt x="457692" y="694215"/>
                    <a:pt x="461699" y="699524"/>
                    <a:pt x="465759" y="704833"/>
                  </a:cubicBezTo>
                  <a:cubicBezTo>
                    <a:pt x="466904" y="706342"/>
                    <a:pt x="468102" y="707852"/>
                    <a:pt x="469247" y="709361"/>
                  </a:cubicBezTo>
                  <a:cubicBezTo>
                    <a:pt x="473775" y="715139"/>
                    <a:pt x="478356" y="720917"/>
                    <a:pt x="483092" y="726591"/>
                  </a:cubicBezTo>
                  <a:lnTo>
                    <a:pt x="482832" y="727215"/>
                  </a:lnTo>
                  <a:cubicBezTo>
                    <a:pt x="486684" y="734659"/>
                    <a:pt x="490380" y="742154"/>
                    <a:pt x="493972" y="749754"/>
                  </a:cubicBezTo>
                  <a:cubicBezTo>
                    <a:pt x="536914" y="840532"/>
                    <a:pt x="562003" y="942553"/>
                    <a:pt x="564449" y="1050561"/>
                  </a:cubicBezTo>
                  <a:cubicBezTo>
                    <a:pt x="564606" y="1056339"/>
                    <a:pt x="564710" y="1062169"/>
                    <a:pt x="564710" y="1067998"/>
                  </a:cubicBezTo>
                  <a:cubicBezTo>
                    <a:pt x="564710" y="1422939"/>
                    <a:pt x="319546" y="1716824"/>
                    <a:pt x="0" y="1767418"/>
                  </a:cubicBezTo>
                  <a:lnTo>
                    <a:pt x="1102613" y="1767418"/>
                  </a:lnTo>
                  <a:cubicBezTo>
                    <a:pt x="1102196" y="1767835"/>
                    <a:pt x="1304522" y="1767418"/>
                    <a:pt x="1304522" y="1767418"/>
                  </a:cubicBezTo>
                  <a:lnTo>
                    <a:pt x="1320033" y="1767418"/>
                  </a:lnTo>
                  <a:cubicBezTo>
                    <a:pt x="1842685" y="1767418"/>
                    <a:pt x="2266803" y="1390355"/>
                    <a:pt x="2266803" y="922045"/>
                  </a:cubicBezTo>
                  <a:cubicBezTo>
                    <a:pt x="2266803" y="453735"/>
                    <a:pt x="1845392" y="110610"/>
                    <a:pt x="1322740" y="110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3551042" y="5459689"/>
              <a:ext cx="1093" cy="35395"/>
            </a:xfrm>
            <a:custGeom>
              <a:avLst/>
              <a:gdLst/>
              <a:ahLst/>
              <a:cxnLst/>
              <a:rect l="l" t="t" r="r" b="b"/>
              <a:pathLst>
                <a:path w="1093" h="35395" extrusionOk="0">
                  <a:moveTo>
                    <a:pt x="0" y="0"/>
                  </a:moveTo>
                  <a:lnTo>
                    <a:pt x="0" y="35395"/>
                  </a:lnTo>
                  <a:cubicBezTo>
                    <a:pt x="0" y="23528"/>
                    <a:pt x="417" y="11712"/>
                    <a:pt x="109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400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3559734" y="4747777"/>
              <a:ext cx="1284829" cy="1384629"/>
            </a:xfrm>
            <a:custGeom>
              <a:avLst/>
              <a:gdLst/>
              <a:ahLst/>
              <a:cxnLst/>
              <a:rect l="l" t="t" r="r" b="b"/>
              <a:pathLst>
                <a:path w="1283829" h="1384629" extrusionOk="0">
                  <a:moveTo>
                    <a:pt x="1224206" y="5205"/>
                  </a:moveTo>
                  <a:cubicBezTo>
                    <a:pt x="1216346" y="3175"/>
                    <a:pt x="1207549" y="1770"/>
                    <a:pt x="1197555" y="1145"/>
                  </a:cubicBezTo>
                  <a:lnTo>
                    <a:pt x="171094" y="1145"/>
                  </a:lnTo>
                  <a:lnTo>
                    <a:pt x="167971" y="0"/>
                  </a:lnTo>
                  <a:cubicBezTo>
                    <a:pt x="168231" y="1666"/>
                    <a:pt x="168388" y="3383"/>
                    <a:pt x="168596" y="5049"/>
                  </a:cubicBezTo>
                  <a:lnTo>
                    <a:pt x="167659" y="5049"/>
                  </a:lnTo>
                  <a:cubicBezTo>
                    <a:pt x="169064" y="13065"/>
                    <a:pt x="170261" y="21185"/>
                    <a:pt x="171354" y="29305"/>
                  </a:cubicBezTo>
                  <a:cubicBezTo>
                    <a:pt x="173280" y="49605"/>
                    <a:pt x="174321" y="70218"/>
                    <a:pt x="174321" y="91039"/>
                  </a:cubicBezTo>
                  <a:cubicBezTo>
                    <a:pt x="174321" y="111860"/>
                    <a:pt x="173332" y="130910"/>
                    <a:pt x="171563" y="150482"/>
                  </a:cubicBezTo>
                  <a:cubicBezTo>
                    <a:pt x="162974" y="245060"/>
                    <a:pt x="134085" y="333860"/>
                    <a:pt x="89165" y="412406"/>
                  </a:cubicBezTo>
                  <a:lnTo>
                    <a:pt x="88280" y="412510"/>
                  </a:lnTo>
                  <a:cubicBezTo>
                    <a:pt x="32168" y="508598"/>
                    <a:pt x="0" y="620249"/>
                    <a:pt x="0" y="739344"/>
                  </a:cubicBezTo>
                  <a:cubicBezTo>
                    <a:pt x="0" y="770054"/>
                    <a:pt x="2186" y="800244"/>
                    <a:pt x="6298" y="829810"/>
                  </a:cubicBezTo>
                  <a:lnTo>
                    <a:pt x="6298" y="711860"/>
                  </a:lnTo>
                  <a:lnTo>
                    <a:pt x="7339" y="711860"/>
                  </a:lnTo>
                  <a:cubicBezTo>
                    <a:pt x="6715" y="723572"/>
                    <a:pt x="6298" y="735388"/>
                    <a:pt x="6298" y="747255"/>
                  </a:cubicBezTo>
                  <a:cubicBezTo>
                    <a:pt x="6298" y="1099282"/>
                    <a:pt x="293260" y="1384629"/>
                    <a:pt x="647264" y="1384629"/>
                  </a:cubicBezTo>
                  <a:lnTo>
                    <a:pt x="1127233" y="1384629"/>
                  </a:lnTo>
                  <a:lnTo>
                    <a:pt x="1127233" y="599324"/>
                  </a:lnTo>
                  <a:cubicBezTo>
                    <a:pt x="1131137" y="468727"/>
                    <a:pt x="1199585" y="470704"/>
                    <a:pt x="1199585" y="470704"/>
                  </a:cubicBezTo>
                  <a:cubicBezTo>
                    <a:pt x="1275893" y="470704"/>
                    <a:pt x="1264390" y="363217"/>
                    <a:pt x="1264390" y="363217"/>
                  </a:cubicBezTo>
                  <a:lnTo>
                    <a:pt x="1264390" y="305492"/>
                  </a:lnTo>
                  <a:lnTo>
                    <a:pt x="1282504" y="305492"/>
                  </a:lnTo>
                  <a:lnTo>
                    <a:pt x="1282608" y="289148"/>
                  </a:lnTo>
                  <a:lnTo>
                    <a:pt x="1282608" y="97389"/>
                  </a:lnTo>
                  <a:cubicBezTo>
                    <a:pt x="1282608" y="97389"/>
                    <a:pt x="1297391" y="24048"/>
                    <a:pt x="1224102" y="5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4685198" y="6132458"/>
              <a:ext cx="149492" cy="5621"/>
            </a:xfrm>
            <a:custGeom>
              <a:avLst/>
              <a:gdLst/>
              <a:ahLst/>
              <a:cxnLst/>
              <a:rect l="l" t="t" r="r" b="b"/>
              <a:pathLst>
                <a:path w="149492" h="5621" extrusionOk="0">
                  <a:moveTo>
                    <a:pt x="0" y="0"/>
                  </a:moveTo>
                  <a:lnTo>
                    <a:pt x="149493" y="0"/>
                  </a:lnTo>
                  <a:lnTo>
                    <a:pt x="149493" y="5622"/>
                  </a:lnTo>
                  <a:lnTo>
                    <a:pt x="0" y="5622"/>
                  </a:lnTo>
                  <a:close/>
                </a:path>
              </a:pathLst>
            </a:custGeom>
            <a:solidFill>
              <a:srgbClr val="3B8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4824020" y="5053373"/>
              <a:ext cx="18322" cy="2134"/>
            </a:xfrm>
            <a:custGeom>
              <a:avLst/>
              <a:gdLst/>
              <a:ahLst/>
              <a:cxnLst/>
              <a:rect l="l" t="t" r="r" b="b"/>
              <a:pathLst>
                <a:path w="18322" h="2134" extrusionOk="0">
                  <a:moveTo>
                    <a:pt x="0" y="0"/>
                  </a:moveTo>
                  <a:lnTo>
                    <a:pt x="18322" y="0"/>
                  </a:lnTo>
                  <a:lnTo>
                    <a:pt x="18322" y="2134"/>
                  </a:lnTo>
                  <a:lnTo>
                    <a:pt x="0" y="2134"/>
                  </a:lnTo>
                  <a:close/>
                </a:path>
              </a:pathLst>
            </a:custGeom>
            <a:solidFill>
              <a:srgbClr val="3B8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8659611" y="2125981"/>
              <a:ext cx="6402" cy="5205"/>
            </a:xfrm>
            <a:custGeom>
              <a:avLst/>
              <a:gdLst/>
              <a:ahLst/>
              <a:cxnLst/>
              <a:rect l="l" t="t" r="r" b="b"/>
              <a:pathLst>
                <a:path w="6402" h="5205" extrusionOk="0">
                  <a:moveTo>
                    <a:pt x="6402" y="0"/>
                  </a:moveTo>
                  <a:cubicBezTo>
                    <a:pt x="6402" y="0"/>
                    <a:pt x="3227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402" y="0"/>
                    <a:pt x="6402" y="0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8263289" y="4340680"/>
              <a:ext cx="11087" cy="10826"/>
            </a:xfrm>
            <a:custGeom>
              <a:avLst/>
              <a:gdLst/>
              <a:ahLst/>
              <a:cxnLst/>
              <a:rect l="l" t="t" r="r" b="b"/>
              <a:pathLst>
                <a:path w="11087" h="10826" extrusionOk="0">
                  <a:moveTo>
                    <a:pt x="833" y="9942"/>
                  </a:moveTo>
                  <a:cubicBezTo>
                    <a:pt x="521" y="10254"/>
                    <a:pt x="261" y="10514"/>
                    <a:pt x="0" y="10827"/>
                  </a:cubicBezTo>
                  <a:cubicBezTo>
                    <a:pt x="3644" y="7183"/>
                    <a:pt x="7339" y="3539"/>
                    <a:pt x="11087" y="0"/>
                  </a:cubicBezTo>
                  <a:cubicBezTo>
                    <a:pt x="7652" y="3279"/>
                    <a:pt x="4216" y="6610"/>
                    <a:pt x="885" y="9942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8260895" y="4350622"/>
              <a:ext cx="3227" cy="3227"/>
            </a:xfrm>
            <a:custGeom>
              <a:avLst/>
              <a:gdLst/>
              <a:ahLst/>
              <a:cxnLst/>
              <a:rect l="l" t="t" r="r" b="b"/>
              <a:pathLst>
                <a:path w="3227" h="3227" extrusionOk="0">
                  <a:moveTo>
                    <a:pt x="0" y="3227"/>
                  </a:moveTo>
                  <a:cubicBezTo>
                    <a:pt x="781" y="2447"/>
                    <a:pt x="1614" y="1666"/>
                    <a:pt x="2394" y="885"/>
                  </a:cubicBezTo>
                  <a:cubicBezTo>
                    <a:pt x="2707" y="572"/>
                    <a:pt x="2967" y="312"/>
                    <a:pt x="3227" y="0"/>
                  </a:cubicBezTo>
                  <a:cubicBezTo>
                    <a:pt x="2134" y="1093"/>
                    <a:pt x="1041" y="2134"/>
                    <a:pt x="0" y="3227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653470" y="2125942"/>
              <a:ext cx="6193" cy="39"/>
            </a:xfrm>
            <a:custGeom>
              <a:avLst/>
              <a:gdLst/>
              <a:ahLst/>
              <a:cxnLst/>
              <a:rect l="l" t="t" r="r" b="b"/>
              <a:pathLst>
                <a:path w="6193" h="39" extrusionOk="0">
                  <a:moveTo>
                    <a:pt x="0" y="39"/>
                  </a:moveTo>
                  <a:lnTo>
                    <a:pt x="6194" y="39"/>
                  </a:lnTo>
                  <a:cubicBezTo>
                    <a:pt x="3331" y="-13"/>
                    <a:pt x="572" y="-13"/>
                    <a:pt x="0" y="39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8" name="Google Shape;1398;p2"/>
            <p:cNvGrpSpPr/>
            <p:nvPr/>
          </p:nvGrpSpPr>
          <p:grpSpPr>
            <a:xfrm>
              <a:off x="8182020" y="2138422"/>
              <a:ext cx="1426286" cy="2227711"/>
              <a:chOff x="8182020" y="2138422"/>
              <a:chExt cx="1426286" cy="2227711"/>
            </a:xfrm>
          </p:grpSpPr>
          <p:sp>
            <p:nvSpPr>
              <p:cNvPr id="1399" name="Google Shape;1399;p2"/>
              <p:cNvSpPr/>
              <p:nvPr/>
            </p:nvSpPr>
            <p:spPr>
              <a:xfrm>
                <a:off x="8182140" y="4360733"/>
                <a:ext cx="390" cy="351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1" extrusionOk="0">
                    <a:moveTo>
                      <a:pt x="156" y="195"/>
                    </a:moveTo>
                    <a:cubicBezTo>
                      <a:pt x="156" y="195"/>
                      <a:pt x="156" y="195"/>
                      <a:pt x="0" y="351"/>
                    </a:cubicBezTo>
                    <a:cubicBezTo>
                      <a:pt x="572" y="-169"/>
                      <a:pt x="416" y="-13"/>
                      <a:pt x="156" y="195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2"/>
              <p:cNvSpPr/>
              <p:nvPr/>
            </p:nvSpPr>
            <p:spPr>
              <a:xfrm>
                <a:off x="8182020" y="4361084"/>
                <a:ext cx="120" cy="12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0" extrusionOk="0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6" y="104"/>
                      <a:pt x="-88" y="208"/>
                      <a:pt x="120" y="0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2"/>
              <p:cNvSpPr/>
              <p:nvPr/>
            </p:nvSpPr>
            <p:spPr>
              <a:xfrm>
                <a:off x="8203125" y="2138422"/>
                <a:ext cx="1405181" cy="2133810"/>
              </a:xfrm>
              <a:custGeom>
                <a:avLst/>
                <a:gdLst/>
                <a:ahLst/>
                <a:cxnLst/>
                <a:rect l="l" t="t" r="r" b="b"/>
                <a:pathLst>
                  <a:path w="1405181" h="2133810" extrusionOk="0">
                    <a:moveTo>
                      <a:pt x="334633" y="52"/>
                    </a:moveTo>
                    <a:lnTo>
                      <a:pt x="308191" y="52"/>
                    </a:lnTo>
                    <a:cubicBezTo>
                      <a:pt x="308191" y="52"/>
                      <a:pt x="307983" y="52"/>
                      <a:pt x="307983" y="52"/>
                    </a:cubicBezTo>
                    <a:lnTo>
                      <a:pt x="307983" y="272335"/>
                    </a:lnTo>
                    <a:cubicBezTo>
                      <a:pt x="307879" y="274105"/>
                      <a:pt x="307827" y="275822"/>
                      <a:pt x="307722" y="277540"/>
                    </a:cubicBezTo>
                    <a:cubicBezTo>
                      <a:pt x="292367" y="553935"/>
                      <a:pt x="107531" y="547741"/>
                      <a:pt x="47880" y="547741"/>
                    </a:cubicBezTo>
                    <a:cubicBezTo>
                      <a:pt x="-11772" y="547741"/>
                      <a:pt x="1189" y="647888"/>
                      <a:pt x="1189" y="647888"/>
                    </a:cubicBezTo>
                    <a:cubicBezTo>
                      <a:pt x="1189" y="647888"/>
                      <a:pt x="5614" y="808885"/>
                      <a:pt x="3688" y="899559"/>
                    </a:cubicBezTo>
                    <a:lnTo>
                      <a:pt x="11704" y="899559"/>
                    </a:lnTo>
                    <a:lnTo>
                      <a:pt x="11704" y="2133811"/>
                    </a:lnTo>
                    <a:cubicBezTo>
                      <a:pt x="78799" y="2055941"/>
                      <a:pt x="204816" y="2041627"/>
                      <a:pt x="326252" y="2033819"/>
                    </a:cubicBezTo>
                    <a:lnTo>
                      <a:pt x="334685" y="2031165"/>
                    </a:lnTo>
                    <a:cubicBezTo>
                      <a:pt x="916156" y="2031165"/>
                      <a:pt x="1389359" y="1591327"/>
                      <a:pt x="1404766" y="1043170"/>
                    </a:cubicBezTo>
                    <a:cubicBezTo>
                      <a:pt x="1405026" y="1034009"/>
                      <a:pt x="1405182" y="1024795"/>
                      <a:pt x="1405182" y="1015582"/>
                    </a:cubicBezTo>
                    <a:cubicBezTo>
                      <a:pt x="1405182" y="454724"/>
                      <a:pt x="925889" y="0"/>
                      <a:pt x="334685" y="0"/>
                    </a:cubicBezTo>
                    <a:close/>
                  </a:path>
                </a:pathLst>
              </a:custGeom>
              <a:solidFill>
                <a:srgbClr val="C4CF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"/>
              <p:cNvSpPr/>
              <p:nvPr/>
            </p:nvSpPr>
            <p:spPr>
              <a:xfrm>
                <a:off x="8182297" y="4360928"/>
                <a:ext cx="5205" cy="5205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520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3" name="Google Shape;1403;p2"/>
            <p:cNvSpPr/>
            <p:nvPr/>
          </p:nvSpPr>
          <p:spPr>
            <a:xfrm>
              <a:off x="2140175" y="3594414"/>
              <a:ext cx="2707960" cy="1158413"/>
            </a:xfrm>
            <a:custGeom>
              <a:avLst/>
              <a:gdLst/>
              <a:ahLst/>
              <a:cxnLst/>
              <a:rect l="l" t="t" r="r" b="b"/>
              <a:pathLst>
                <a:path w="2712384" h="1158412" extrusionOk="0">
                  <a:moveTo>
                    <a:pt x="2620026" y="5101"/>
                  </a:moveTo>
                  <a:cubicBezTo>
                    <a:pt x="2610241" y="2863"/>
                    <a:pt x="2599414" y="1249"/>
                    <a:pt x="2587442" y="521"/>
                  </a:cubicBezTo>
                  <a:cubicBezTo>
                    <a:pt x="2582289" y="208"/>
                    <a:pt x="2576979" y="0"/>
                    <a:pt x="2571410" y="0"/>
                  </a:cubicBezTo>
                  <a:lnTo>
                    <a:pt x="1822957" y="0"/>
                  </a:lnTo>
                  <a:cubicBezTo>
                    <a:pt x="1820615" y="3800"/>
                    <a:pt x="1818117" y="7495"/>
                    <a:pt x="1815410" y="11035"/>
                  </a:cubicBezTo>
                  <a:lnTo>
                    <a:pt x="1813120" y="11035"/>
                  </a:lnTo>
                  <a:lnTo>
                    <a:pt x="1813432" y="10671"/>
                  </a:lnTo>
                  <a:cubicBezTo>
                    <a:pt x="1816191" y="7235"/>
                    <a:pt x="1818689" y="3644"/>
                    <a:pt x="1821084" y="0"/>
                  </a:cubicBezTo>
                  <a:lnTo>
                    <a:pt x="1818637" y="0"/>
                  </a:lnTo>
                  <a:lnTo>
                    <a:pt x="1805624" y="16761"/>
                  </a:lnTo>
                  <a:cubicBezTo>
                    <a:pt x="1794954" y="26599"/>
                    <a:pt x="1779390" y="41433"/>
                    <a:pt x="1766533" y="48148"/>
                  </a:cubicBezTo>
                  <a:cubicBezTo>
                    <a:pt x="1753677" y="54863"/>
                    <a:pt x="1735302" y="57465"/>
                    <a:pt x="1720936" y="60692"/>
                  </a:cubicBezTo>
                  <a:lnTo>
                    <a:pt x="1701364" y="62879"/>
                  </a:lnTo>
                  <a:lnTo>
                    <a:pt x="1662534" y="62722"/>
                  </a:lnTo>
                  <a:lnTo>
                    <a:pt x="299766" y="62722"/>
                  </a:lnTo>
                  <a:cubicBezTo>
                    <a:pt x="190457" y="62722"/>
                    <a:pt x="94890" y="118990"/>
                    <a:pt x="42630" y="201961"/>
                  </a:cubicBezTo>
                  <a:cubicBezTo>
                    <a:pt x="15720" y="241468"/>
                    <a:pt x="0" y="288835"/>
                    <a:pt x="0" y="339794"/>
                  </a:cubicBezTo>
                  <a:cubicBezTo>
                    <a:pt x="0" y="383674"/>
                    <a:pt x="11660" y="424899"/>
                    <a:pt x="32116" y="460762"/>
                  </a:cubicBezTo>
                  <a:cubicBezTo>
                    <a:pt x="58819" y="517915"/>
                    <a:pt x="105093" y="565074"/>
                    <a:pt x="163078" y="594796"/>
                  </a:cubicBezTo>
                  <a:cubicBezTo>
                    <a:pt x="205709" y="615877"/>
                    <a:pt x="254117" y="627901"/>
                    <a:pt x="305023" y="627901"/>
                  </a:cubicBezTo>
                  <a:lnTo>
                    <a:pt x="1017873" y="627901"/>
                  </a:lnTo>
                  <a:cubicBezTo>
                    <a:pt x="1054465" y="627901"/>
                    <a:pt x="1090381" y="630764"/>
                    <a:pt x="1125412" y="636021"/>
                  </a:cubicBezTo>
                  <a:cubicBezTo>
                    <a:pt x="1128639" y="636489"/>
                    <a:pt x="1131814" y="636958"/>
                    <a:pt x="1134989" y="637478"/>
                  </a:cubicBezTo>
                  <a:cubicBezTo>
                    <a:pt x="1137227" y="637843"/>
                    <a:pt x="1139466" y="638155"/>
                    <a:pt x="1141652" y="638519"/>
                  </a:cubicBezTo>
                  <a:cubicBezTo>
                    <a:pt x="1146649" y="639404"/>
                    <a:pt x="1151646" y="640341"/>
                    <a:pt x="1156591" y="641330"/>
                  </a:cubicBezTo>
                  <a:cubicBezTo>
                    <a:pt x="1385827" y="717326"/>
                    <a:pt x="1559523" y="915226"/>
                    <a:pt x="1600540" y="1158360"/>
                  </a:cubicBezTo>
                  <a:lnTo>
                    <a:pt x="1606578" y="1158360"/>
                  </a:lnTo>
                  <a:cubicBezTo>
                    <a:pt x="1606578" y="1158360"/>
                    <a:pt x="1607567" y="1158412"/>
                    <a:pt x="1607567" y="1158412"/>
                  </a:cubicBezTo>
                  <a:cubicBezTo>
                    <a:pt x="1607359" y="1156643"/>
                    <a:pt x="1607151" y="1154925"/>
                    <a:pt x="1606943" y="1153155"/>
                  </a:cubicBezTo>
                  <a:lnTo>
                    <a:pt x="1610170" y="1154352"/>
                  </a:lnTo>
                  <a:lnTo>
                    <a:pt x="2082540" y="1154352"/>
                  </a:lnTo>
                  <a:cubicBezTo>
                    <a:pt x="2082540" y="1153520"/>
                    <a:pt x="2082540" y="1152687"/>
                    <a:pt x="2082592" y="1151802"/>
                  </a:cubicBezTo>
                  <a:lnTo>
                    <a:pt x="2093314" y="1151802"/>
                  </a:lnTo>
                  <a:cubicBezTo>
                    <a:pt x="2093314" y="1152687"/>
                    <a:pt x="2093262" y="1153572"/>
                    <a:pt x="2093210" y="1154509"/>
                  </a:cubicBezTo>
                  <a:lnTo>
                    <a:pt x="2353001" y="1154509"/>
                  </a:lnTo>
                  <a:lnTo>
                    <a:pt x="2353001" y="512814"/>
                  </a:lnTo>
                  <a:cubicBezTo>
                    <a:pt x="2346494" y="362124"/>
                    <a:pt x="2496351" y="380915"/>
                    <a:pt x="2496351" y="380915"/>
                  </a:cubicBezTo>
                  <a:lnTo>
                    <a:pt x="2711638" y="380915"/>
                  </a:lnTo>
                  <a:lnTo>
                    <a:pt x="2711638" y="134918"/>
                  </a:lnTo>
                  <a:cubicBezTo>
                    <a:pt x="2711638" y="134918"/>
                    <a:pt x="2726837" y="29513"/>
                    <a:pt x="2620130" y="4997"/>
                  </a:cubicBezTo>
                  <a:close/>
                </a:path>
              </a:pathLst>
            </a:custGeom>
            <a:solidFill>
              <a:srgbClr val="65D3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4" name="Google Shape;1404;p2"/>
            <p:cNvGrpSpPr/>
            <p:nvPr/>
          </p:nvGrpSpPr>
          <p:grpSpPr>
            <a:xfrm>
              <a:off x="6220968" y="3929049"/>
              <a:ext cx="2148247" cy="2208666"/>
              <a:chOff x="6220968" y="3929049"/>
              <a:chExt cx="2148247" cy="2208666"/>
            </a:xfrm>
          </p:grpSpPr>
          <p:sp>
            <p:nvSpPr>
              <p:cNvPr id="1405" name="Google Shape;1405;p2"/>
              <p:cNvSpPr/>
              <p:nvPr/>
            </p:nvSpPr>
            <p:spPr>
              <a:xfrm>
                <a:off x="8185680" y="4359367"/>
                <a:ext cx="676" cy="1561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561" extrusionOk="0">
                    <a:moveTo>
                      <a:pt x="677" y="0"/>
                    </a:moveTo>
                    <a:cubicBezTo>
                      <a:pt x="677" y="0"/>
                      <a:pt x="572" y="0"/>
                      <a:pt x="520" y="0"/>
                    </a:cubicBezTo>
                    <a:cubicBezTo>
                      <a:pt x="364" y="521"/>
                      <a:pt x="156" y="1041"/>
                      <a:pt x="0" y="1561"/>
                    </a:cubicBezTo>
                    <a:cubicBezTo>
                      <a:pt x="208" y="1041"/>
                      <a:pt x="468" y="521"/>
                      <a:pt x="677" y="0"/>
                    </a:cubicBezTo>
                    <a:close/>
                  </a:path>
                </a:pathLst>
              </a:custGeom>
              <a:solidFill>
                <a:srgbClr val="B7E5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2"/>
              <p:cNvSpPr/>
              <p:nvPr/>
            </p:nvSpPr>
            <p:spPr>
              <a:xfrm>
                <a:off x="6220968" y="3929049"/>
                <a:ext cx="2148247" cy="2208666"/>
              </a:xfrm>
              <a:custGeom>
                <a:avLst/>
                <a:gdLst/>
                <a:ahLst/>
                <a:cxnLst/>
                <a:rect l="l" t="t" r="r" b="b"/>
                <a:pathLst>
                  <a:path w="2148247" h="2208666" extrusionOk="0">
                    <a:moveTo>
                      <a:pt x="2148195" y="1484054"/>
                    </a:moveTo>
                    <a:cubicBezTo>
                      <a:pt x="2145748" y="1376047"/>
                      <a:pt x="2120659" y="1274025"/>
                      <a:pt x="2077717" y="1183247"/>
                    </a:cubicBezTo>
                    <a:cubicBezTo>
                      <a:pt x="2074125" y="1175647"/>
                      <a:pt x="2070429" y="1168152"/>
                      <a:pt x="2066578" y="1160708"/>
                    </a:cubicBezTo>
                    <a:lnTo>
                      <a:pt x="2066838" y="1160084"/>
                    </a:lnTo>
                    <a:cubicBezTo>
                      <a:pt x="2062101" y="1154410"/>
                      <a:pt x="2057521" y="1148632"/>
                      <a:pt x="2052992" y="1142855"/>
                    </a:cubicBezTo>
                    <a:cubicBezTo>
                      <a:pt x="2051795" y="1141345"/>
                      <a:pt x="2050650" y="1139836"/>
                      <a:pt x="2049504" y="1138326"/>
                    </a:cubicBezTo>
                    <a:cubicBezTo>
                      <a:pt x="2045445" y="1133069"/>
                      <a:pt x="2041489" y="1127708"/>
                      <a:pt x="2037585" y="1122346"/>
                    </a:cubicBezTo>
                    <a:cubicBezTo>
                      <a:pt x="2037168" y="1121722"/>
                      <a:pt x="2036700" y="1121149"/>
                      <a:pt x="2036284" y="1120525"/>
                    </a:cubicBezTo>
                    <a:cubicBezTo>
                      <a:pt x="2032067" y="1114643"/>
                      <a:pt x="2027955" y="1108657"/>
                      <a:pt x="2023947" y="1102619"/>
                    </a:cubicBezTo>
                    <a:cubicBezTo>
                      <a:pt x="2022906" y="1101057"/>
                      <a:pt x="2021917" y="1099495"/>
                      <a:pt x="2020876" y="1097986"/>
                    </a:cubicBezTo>
                    <a:cubicBezTo>
                      <a:pt x="2017493" y="1092781"/>
                      <a:pt x="2014162" y="1087576"/>
                      <a:pt x="2010882" y="1082318"/>
                    </a:cubicBezTo>
                    <a:cubicBezTo>
                      <a:pt x="2010258" y="1081277"/>
                      <a:pt x="2009581" y="1080288"/>
                      <a:pt x="2008957" y="1079248"/>
                    </a:cubicBezTo>
                    <a:cubicBezTo>
                      <a:pt x="2005208" y="1073157"/>
                      <a:pt x="2001617" y="1066963"/>
                      <a:pt x="1998077" y="1060769"/>
                    </a:cubicBezTo>
                    <a:cubicBezTo>
                      <a:pt x="1997193" y="1059260"/>
                      <a:pt x="1996360" y="1057698"/>
                      <a:pt x="1995527" y="1056137"/>
                    </a:cubicBezTo>
                    <a:cubicBezTo>
                      <a:pt x="1992612" y="1050931"/>
                      <a:pt x="1989801" y="1045674"/>
                      <a:pt x="1986990" y="1040365"/>
                    </a:cubicBezTo>
                    <a:cubicBezTo>
                      <a:pt x="1986313" y="1039063"/>
                      <a:pt x="1985585" y="1037762"/>
                      <a:pt x="1984909" y="1036461"/>
                    </a:cubicBezTo>
                    <a:cubicBezTo>
                      <a:pt x="1981681" y="1030162"/>
                      <a:pt x="1978506" y="1023812"/>
                      <a:pt x="1975487" y="1017410"/>
                    </a:cubicBezTo>
                    <a:cubicBezTo>
                      <a:pt x="1974810" y="1015952"/>
                      <a:pt x="1974134" y="1014495"/>
                      <a:pt x="1973457" y="1013037"/>
                    </a:cubicBezTo>
                    <a:cubicBezTo>
                      <a:pt x="1970958" y="1007676"/>
                      <a:pt x="1968564" y="1002315"/>
                      <a:pt x="1966169" y="996954"/>
                    </a:cubicBezTo>
                    <a:cubicBezTo>
                      <a:pt x="1965493" y="995444"/>
                      <a:pt x="1964817" y="993882"/>
                      <a:pt x="1964191" y="992373"/>
                    </a:cubicBezTo>
                    <a:cubicBezTo>
                      <a:pt x="1961433" y="985867"/>
                      <a:pt x="1958726" y="979360"/>
                      <a:pt x="1956176" y="972802"/>
                    </a:cubicBezTo>
                    <a:cubicBezTo>
                      <a:pt x="1955656" y="971500"/>
                      <a:pt x="1955187" y="970199"/>
                      <a:pt x="1954718" y="968898"/>
                    </a:cubicBezTo>
                    <a:cubicBezTo>
                      <a:pt x="1952584" y="963328"/>
                      <a:pt x="1950502" y="957759"/>
                      <a:pt x="1948524" y="952137"/>
                    </a:cubicBezTo>
                    <a:cubicBezTo>
                      <a:pt x="1947951" y="950471"/>
                      <a:pt x="1947327" y="948806"/>
                      <a:pt x="1946754" y="947140"/>
                    </a:cubicBezTo>
                    <a:cubicBezTo>
                      <a:pt x="1944464" y="940477"/>
                      <a:pt x="1942226" y="933763"/>
                      <a:pt x="1940144" y="927048"/>
                    </a:cubicBezTo>
                    <a:cubicBezTo>
                      <a:pt x="1939832" y="926059"/>
                      <a:pt x="1939519" y="925018"/>
                      <a:pt x="1939207" y="924029"/>
                    </a:cubicBezTo>
                    <a:cubicBezTo>
                      <a:pt x="1937385" y="918147"/>
                      <a:pt x="1935667" y="912213"/>
                      <a:pt x="1934002" y="906279"/>
                    </a:cubicBezTo>
                    <a:cubicBezTo>
                      <a:pt x="1933534" y="904510"/>
                      <a:pt x="1933013" y="902740"/>
                      <a:pt x="1932544" y="900970"/>
                    </a:cubicBezTo>
                    <a:cubicBezTo>
                      <a:pt x="1930723" y="894151"/>
                      <a:pt x="1928953" y="887332"/>
                      <a:pt x="1927287" y="880462"/>
                    </a:cubicBezTo>
                    <a:cubicBezTo>
                      <a:pt x="1927183" y="879941"/>
                      <a:pt x="1927027" y="879369"/>
                      <a:pt x="1926923" y="878848"/>
                    </a:cubicBezTo>
                    <a:cubicBezTo>
                      <a:pt x="1925413" y="872446"/>
                      <a:pt x="1924008" y="865991"/>
                      <a:pt x="1922654" y="859537"/>
                    </a:cubicBezTo>
                    <a:cubicBezTo>
                      <a:pt x="1922290" y="857715"/>
                      <a:pt x="1921925" y="855893"/>
                      <a:pt x="1921561" y="854071"/>
                    </a:cubicBezTo>
                    <a:cubicBezTo>
                      <a:pt x="1920208" y="847357"/>
                      <a:pt x="1918959" y="840694"/>
                      <a:pt x="1917814" y="833927"/>
                    </a:cubicBezTo>
                    <a:cubicBezTo>
                      <a:pt x="1917814" y="833667"/>
                      <a:pt x="1917710" y="833355"/>
                      <a:pt x="1917657" y="833094"/>
                    </a:cubicBezTo>
                    <a:cubicBezTo>
                      <a:pt x="1917085" y="829711"/>
                      <a:pt x="1916565" y="826328"/>
                      <a:pt x="1916044" y="822944"/>
                    </a:cubicBezTo>
                    <a:cubicBezTo>
                      <a:pt x="1915471" y="819353"/>
                      <a:pt x="1914951" y="815761"/>
                      <a:pt x="1914482" y="812170"/>
                    </a:cubicBezTo>
                    <a:cubicBezTo>
                      <a:pt x="1914222" y="810348"/>
                      <a:pt x="1914014" y="808526"/>
                      <a:pt x="1913754" y="806652"/>
                    </a:cubicBezTo>
                    <a:cubicBezTo>
                      <a:pt x="1912973" y="800458"/>
                      <a:pt x="1912192" y="794212"/>
                      <a:pt x="1911567" y="787966"/>
                    </a:cubicBezTo>
                    <a:cubicBezTo>
                      <a:pt x="1911464" y="787081"/>
                      <a:pt x="1911359" y="786196"/>
                      <a:pt x="1911255" y="785259"/>
                    </a:cubicBezTo>
                    <a:cubicBezTo>
                      <a:pt x="1910579" y="778284"/>
                      <a:pt x="1910006" y="771257"/>
                      <a:pt x="1909486" y="764282"/>
                    </a:cubicBezTo>
                    <a:cubicBezTo>
                      <a:pt x="1909381" y="762512"/>
                      <a:pt x="1909277" y="760691"/>
                      <a:pt x="1909121" y="758921"/>
                    </a:cubicBezTo>
                    <a:cubicBezTo>
                      <a:pt x="1908757" y="752987"/>
                      <a:pt x="1908444" y="747001"/>
                      <a:pt x="1908236" y="741015"/>
                    </a:cubicBezTo>
                    <a:cubicBezTo>
                      <a:pt x="1908236" y="739714"/>
                      <a:pt x="1908132" y="738464"/>
                      <a:pt x="1908080" y="737163"/>
                    </a:cubicBezTo>
                    <a:cubicBezTo>
                      <a:pt x="1907872" y="730188"/>
                      <a:pt x="1907715" y="723161"/>
                      <a:pt x="1907715" y="716186"/>
                    </a:cubicBezTo>
                    <a:cubicBezTo>
                      <a:pt x="1907715" y="714521"/>
                      <a:pt x="1907715" y="712803"/>
                      <a:pt x="1907715" y="711137"/>
                    </a:cubicBezTo>
                    <a:cubicBezTo>
                      <a:pt x="1907715" y="705307"/>
                      <a:pt x="1907820" y="699426"/>
                      <a:pt x="1907976" y="693596"/>
                    </a:cubicBezTo>
                    <a:cubicBezTo>
                      <a:pt x="1907976" y="692086"/>
                      <a:pt x="1908028" y="690525"/>
                      <a:pt x="1908080" y="689015"/>
                    </a:cubicBezTo>
                    <a:cubicBezTo>
                      <a:pt x="1908340" y="682040"/>
                      <a:pt x="1908653" y="675013"/>
                      <a:pt x="1909069" y="668038"/>
                    </a:cubicBezTo>
                    <a:cubicBezTo>
                      <a:pt x="1909173" y="666529"/>
                      <a:pt x="1909277" y="665019"/>
                      <a:pt x="1909381" y="663510"/>
                    </a:cubicBezTo>
                    <a:cubicBezTo>
                      <a:pt x="1909798" y="657680"/>
                      <a:pt x="1910266" y="651850"/>
                      <a:pt x="1910787" y="646020"/>
                    </a:cubicBezTo>
                    <a:cubicBezTo>
                      <a:pt x="1910943" y="644355"/>
                      <a:pt x="1911099" y="642689"/>
                      <a:pt x="1911255" y="640971"/>
                    </a:cubicBezTo>
                    <a:cubicBezTo>
                      <a:pt x="1911932" y="633996"/>
                      <a:pt x="1912765" y="627022"/>
                      <a:pt x="1913649" y="620099"/>
                    </a:cubicBezTo>
                    <a:cubicBezTo>
                      <a:pt x="1913806" y="618849"/>
                      <a:pt x="1914014" y="617548"/>
                      <a:pt x="1914170" y="616299"/>
                    </a:cubicBezTo>
                    <a:cubicBezTo>
                      <a:pt x="1914951" y="610365"/>
                      <a:pt x="1915836" y="604483"/>
                      <a:pt x="1916772" y="598549"/>
                    </a:cubicBezTo>
                    <a:cubicBezTo>
                      <a:pt x="1917033" y="596780"/>
                      <a:pt x="1917345" y="595010"/>
                      <a:pt x="1917657" y="593240"/>
                    </a:cubicBezTo>
                    <a:cubicBezTo>
                      <a:pt x="1918802" y="586317"/>
                      <a:pt x="1920052" y="579394"/>
                      <a:pt x="1921405" y="572471"/>
                    </a:cubicBezTo>
                    <a:cubicBezTo>
                      <a:pt x="1921561" y="571586"/>
                      <a:pt x="1921770" y="570702"/>
                      <a:pt x="1921978" y="569816"/>
                    </a:cubicBezTo>
                    <a:cubicBezTo>
                      <a:pt x="1923227" y="563674"/>
                      <a:pt x="1924528" y="557532"/>
                      <a:pt x="1925934" y="551442"/>
                    </a:cubicBezTo>
                    <a:cubicBezTo>
                      <a:pt x="1926350" y="549621"/>
                      <a:pt x="1926767" y="547851"/>
                      <a:pt x="1927183" y="546081"/>
                    </a:cubicBezTo>
                    <a:cubicBezTo>
                      <a:pt x="1928797" y="539210"/>
                      <a:pt x="1930514" y="532339"/>
                      <a:pt x="1932336" y="525469"/>
                    </a:cubicBezTo>
                    <a:cubicBezTo>
                      <a:pt x="1932388" y="525208"/>
                      <a:pt x="1932492" y="524896"/>
                      <a:pt x="1932596" y="524636"/>
                    </a:cubicBezTo>
                    <a:cubicBezTo>
                      <a:pt x="1934366" y="518025"/>
                      <a:pt x="1936240" y="511519"/>
                      <a:pt x="1938218" y="504960"/>
                    </a:cubicBezTo>
                    <a:cubicBezTo>
                      <a:pt x="1938739" y="503190"/>
                      <a:pt x="1939311" y="501369"/>
                      <a:pt x="1939832" y="499599"/>
                    </a:cubicBezTo>
                    <a:cubicBezTo>
                      <a:pt x="1941757" y="493249"/>
                      <a:pt x="1943788" y="486950"/>
                      <a:pt x="1945922" y="480704"/>
                    </a:cubicBezTo>
                    <a:cubicBezTo>
                      <a:pt x="1946078" y="480183"/>
                      <a:pt x="1946234" y="479715"/>
                      <a:pt x="1946390" y="479194"/>
                    </a:cubicBezTo>
                    <a:cubicBezTo>
                      <a:pt x="1948680" y="472480"/>
                      <a:pt x="1951075" y="465817"/>
                      <a:pt x="1953573" y="459206"/>
                    </a:cubicBezTo>
                    <a:cubicBezTo>
                      <a:pt x="1954198" y="457489"/>
                      <a:pt x="1954875" y="455771"/>
                      <a:pt x="1955551" y="454053"/>
                    </a:cubicBezTo>
                    <a:cubicBezTo>
                      <a:pt x="1957165" y="449889"/>
                      <a:pt x="1958831" y="445725"/>
                      <a:pt x="1960548" y="441561"/>
                    </a:cubicBezTo>
                    <a:cubicBezTo>
                      <a:pt x="1957269" y="442134"/>
                      <a:pt x="1953885" y="442446"/>
                      <a:pt x="1950450" y="442446"/>
                    </a:cubicBezTo>
                    <a:lnTo>
                      <a:pt x="529436" y="442446"/>
                    </a:lnTo>
                    <a:cubicBezTo>
                      <a:pt x="495082" y="442446"/>
                      <a:pt x="466974" y="414338"/>
                      <a:pt x="466974" y="379984"/>
                    </a:cubicBezTo>
                    <a:lnTo>
                      <a:pt x="466974" y="110"/>
                    </a:lnTo>
                    <a:lnTo>
                      <a:pt x="234719" y="110"/>
                    </a:lnTo>
                    <a:cubicBezTo>
                      <a:pt x="127336" y="-2440"/>
                      <a:pt x="67946" y="39669"/>
                      <a:pt x="35778" y="94168"/>
                    </a:cubicBezTo>
                    <a:cubicBezTo>
                      <a:pt x="35361" y="94844"/>
                      <a:pt x="34945" y="95573"/>
                      <a:pt x="34580" y="96249"/>
                    </a:cubicBezTo>
                    <a:cubicBezTo>
                      <a:pt x="-19710" y="190671"/>
                      <a:pt x="6160" y="320593"/>
                      <a:pt x="6160" y="320593"/>
                    </a:cubicBezTo>
                    <a:lnTo>
                      <a:pt x="6160" y="2201692"/>
                    </a:lnTo>
                    <a:cubicBezTo>
                      <a:pt x="6160" y="2201692"/>
                      <a:pt x="6004" y="2208511"/>
                      <a:pt x="6004" y="2208667"/>
                    </a:cubicBezTo>
                    <a:lnTo>
                      <a:pt x="1485367" y="2208667"/>
                    </a:lnTo>
                    <a:cubicBezTo>
                      <a:pt x="1851448" y="2208667"/>
                      <a:pt x="2148247" y="1892088"/>
                      <a:pt x="2148247" y="1501543"/>
                    </a:cubicBezTo>
                    <a:cubicBezTo>
                      <a:pt x="2148247" y="1495714"/>
                      <a:pt x="2148143" y="1489936"/>
                      <a:pt x="2147987" y="1484106"/>
                    </a:cubicBezTo>
                    <a:close/>
                  </a:path>
                </a:pathLst>
              </a:custGeom>
              <a:solidFill>
                <a:srgbClr val="00B0E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7" name="Google Shape;1407;p2"/>
            <p:cNvSpPr/>
            <p:nvPr/>
          </p:nvSpPr>
          <p:spPr>
            <a:xfrm>
              <a:off x="6688098" y="3065047"/>
              <a:ext cx="1545937" cy="1306499"/>
            </a:xfrm>
            <a:custGeom>
              <a:avLst/>
              <a:gdLst/>
              <a:ahLst/>
              <a:cxnLst/>
              <a:rect l="l" t="t" r="r" b="b"/>
              <a:pathLst>
                <a:path w="1545937" h="1306499" extrusionOk="0">
                  <a:moveTo>
                    <a:pt x="1520381" y="1232638"/>
                  </a:moveTo>
                  <a:cubicBezTo>
                    <a:pt x="1526574" y="1216242"/>
                    <a:pt x="1533133" y="1199950"/>
                    <a:pt x="1545938" y="1188394"/>
                  </a:cubicBezTo>
                  <a:lnTo>
                    <a:pt x="1545938" y="62462"/>
                  </a:lnTo>
                  <a:cubicBezTo>
                    <a:pt x="1545938" y="28108"/>
                    <a:pt x="1517830" y="0"/>
                    <a:pt x="1483475" y="0"/>
                  </a:cubicBezTo>
                  <a:lnTo>
                    <a:pt x="62462" y="0"/>
                  </a:lnTo>
                  <a:cubicBezTo>
                    <a:pt x="28108" y="0"/>
                    <a:pt x="0" y="28108"/>
                    <a:pt x="0" y="62462"/>
                  </a:cubicBezTo>
                  <a:lnTo>
                    <a:pt x="0" y="1244038"/>
                  </a:lnTo>
                  <a:cubicBezTo>
                    <a:pt x="0" y="1278392"/>
                    <a:pt x="28108" y="1306500"/>
                    <a:pt x="62462" y="1306500"/>
                  </a:cubicBezTo>
                  <a:lnTo>
                    <a:pt x="1483475" y="1306500"/>
                  </a:lnTo>
                  <a:cubicBezTo>
                    <a:pt x="1487224" y="1306500"/>
                    <a:pt x="1490919" y="1306083"/>
                    <a:pt x="1494510" y="1305459"/>
                  </a:cubicBezTo>
                  <a:cubicBezTo>
                    <a:pt x="1496645" y="1298692"/>
                    <a:pt x="1498779" y="1291769"/>
                    <a:pt x="1501173" y="1284950"/>
                  </a:cubicBezTo>
                  <a:cubicBezTo>
                    <a:pt x="1505233" y="1266888"/>
                    <a:pt x="1513666" y="1250492"/>
                    <a:pt x="1520381" y="1232638"/>
                  </a:cubicBezTo>
                  <a:close/>
                </a:path>
              </a:pathLst>
            </a:custGeom>
            <a:solidFill>
              <a:srgbClr val="91A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4642412" y="5053373"/>
              <a:ext cx="1998788" cy="1084759"/>
            </a:xfrm>
            <a:custGeom>
              <a:avLst/>
              <a:gdLst/>
              <a:ahLst/>
              <a:cxnLst/>
              <a:rect l="l" t="t" r="r" b="b"/>
              <a:pathLst>
                <a:path w="1998788" h="1084759" extrusionOk="0">
                  <a:moveTo>
                    <a:pt x="1970680" y="0"/>
                  </a:moveTo>
                  <a:lnTo>
                    <a:pt x="204876" y="0"/>
                  </a:lnTo>
                  <a:lnTo>
                    <a:pt x="204876" y="2134"/>
                  </a:lnTo>
                  <a:lnTo>
                    <a:pt x="180932" y="2134"/>
                  </a:lnTo>
                  <a:lnTo>
                    <a:pt x="180932" y="57726"/>
                  </a:lnTo>
                  <a:cubicBezTo>
                    <a:pt x="180932" y="57726"/>
                    <a:pt x="196079" y="165212"/>
                    <a:pt x="95463" y="165212"/>
                  </a:cubicBezTo>
                  <a:cubicBezTo>
                    <a:pt x="95463" y="165212"/>
                    <a:pt x="5205" y="163182"/>
                    <a:pt x="0" y="293832"/>
                  </a:cubicBezTo>
                  <a:lnTo>
                    <a:pt x="0" y="1079138"/>
                  </a:lnTo>
                  <a:lnTo>
                    <a:pt x="194882" y="1079138"/>
                  </a:lnTo>
                  <a:lnTo>
                    <a:pt x="194882" y="1084759"/>
                  </a:lnTo>
                  <a:cubicBezTo>
                    <a:pt x="194882" y="1084759"/>
                    <a:pt x="1998788" y="1084759"/>
                    <a:pt x="1998788" y="1084759"/>
                  </a:cubicBezTo>
                  <a:lnTo>
                    <a:pt x="1998788" y="0"/>
                  </a:lnTo>
                  <a:lnTo>
                    <a:pt x="1970576" y="0"/>
                  </a:ln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7052461" y="1258799"/>
              <a:ext cx="1509501" cy="1847838"/>
            </a:xfrm>
            <a:custGeom>
              <a:avLst/>
              <a:gdLst/>
              <a:ahLst/>
              <a:cxnLst/>
              <a:rect l="l" t="t" r="r" b="b"/>
              <a:pathLst>
                <a:path w="1509501" h="1847838" extrusionOk="0">
                  <a:moveTo>
                    <a:pt x="1471243" y="879675"/>
                  </a:moveTo>
                  <a:lnTo>
                    <a:pt x="635083" y="879675"/>
                  </a:lnTo>
                  <a:cubicBezTo>
                    <a:pt x="588237" y="879675"/>
                    <a:pt x="577827" y="833817"/>
                    <a:pt x="577827" y="827623"/>
                  </a:cubicBezTo>
                  <a:cubicBezTo>
                    <a:pt x="577827" y="791187"/>
                    <a:pt x="598647" y="765161"/>
                    <a:pt x="635083" y="765161"/>
                  </a:cubicBezTo>
                  <a:cubicBezTo>
                    <a:pt x="831006" y="765161"/>
                    <a:pt x="994397" y="595889"/>
                    <a:pt x="994397" y="383934"/>
                  </a:cubicBezTo>
                  <a:cubicBezTo>
                    <a:pt x="994397" y="171979"/>
                    <a:pt x="835535" y="104"/>
                    <a:pt x="639612" y="104"/>
                  </a:cubicBezTo>
                  <a:lnTo>
                    <a:pt x="499697" y="104"/>
                  </a:lnTo>
                  <a:lnTo>
                    <a:pt x="499697" y="0"/>
                  </a:lnTo>
                  <a:lnTo>
                    <a:pt x="0" y="0"/>
                  </a:lnTo>
                  <a:lnTo>
                    <a:pt x="0" y="1785376"/>
                  </a:lnTo>
                  <a:cubicBezTo>
                    <a:pt x="0" y="1819730"/>
                    <a:pt x="28108" y="1847838"/>
                    <a:pt x="62462" y="1847838"/>
                  </a:cubicBezTo>
                  <a:lnTo>
                    <a:pt x="1447039" y="1847838"/>
                  </a:lnTo>
                  <a:cubicBezTo>
                    <a:pt x="1481394" y="1847838"/>
                    <a:pt x="1509501" y="1819730"/>
                    <a:pt x="1509501" y="1785376"/>
                  </a:cubicBezTo>
                  <a:lnTo>
                    <a:pt x="1509501" y="879675"/>
                  </a:lnTo>
                  <a:lnTo>
                    <a:pt x="1471191" y="879675"/>
                  </a:lnTo>
                  <a:close/>
                </a:path>
              </a:pathLst>
            </a:custGeom>
            <a:solidFill>
              <a:srgbClr val="4365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0" name="Google Shape;1410;p2"/>
          <p:cNvSpPr txBox="1"/>
          <p:nvPr/>
        </p:nvSpPr>
        <p:spPr>
          <a:xfrm>
            <a:off x="882575" y="2059560"/>
            <a:ext cx="16890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1" name="Google Shape;1411;p2"/>
          <p:cNvCxnSpPr/>
          <p:nvPr/>
        </p:nvCxnSpPr>
        <p:spPr>
          <a:xfrm rot="10800000">
            <a:off x="985547" y="2397011"/>
            <a:ext cx="2170800" cy="393300"/>
          </a:xfrm>
          <a:prstGeom prst="bentConnector3">
            <a:avLst>
              <a:gd name="adj1" fmla="val 30079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12" name="Google Shape;1412;p2"/>
          <p:cNvSpPr/>
          <p:nvPr/>
        </p:nvSpPr>
        <p:spPr>
          <a:xfrm>
            <a:off x="3134872" y="275812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3" name="Google Shape;14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3907" y="4608064"/>
            <a:ext cx="712786" cy="29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2" descr="Impala ODBC and JDBC Drivers - Simba - insightsoft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0993" y="4138695"/>
            <a:ext cx="1072811" cy="58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2"/>
          <p:cNvPicPr preferRelativeResize="0"/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267523" y="5292687"/>
            <a:ext cx="692084" cy="315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6" name="Google Shape;1416;p2"/>
          <p:cNvCxnSpPr/>
          <p:nvPr/>
        </p:nvCxnSpPr>
        <p:spPr>
          <a:xfrm flipH="1">
            <a:off x="5219292" y="5579316"/>
            <a:ext cx="1924200" cy="735600"/>
          </a:xfrm>
          <a:prstGeom prst="bentConnector3">
            <a:avLst>
              <a:gd name="adj1" fmla="val -494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17" name="Google Shape;1417;p2"/>
          <p:cNvSpPr/>
          <p:nvPr/>
        </p:nvSpPr>
        <p:spPr>
          <a:xfrm>
            <a:off x="7113380" y="553171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"/>
          <p:cNvSpPr txBox="1"/>
          <p:nvPr/>
        </p:nvSpPr>
        <p:spPr>
          <a:xfrm>
            <a:off x="5130087" y="5982953"/>
            <a:ext cx="207461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 / Distributed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9" name="Google Shape;1419;p2"/>
          <p:cNvCxnSpPr/>
          <p:nvPr/>
        </p:nvCxnSpPr>
        <p:spPr>
          <a:xfrm flipH="1">
            <a:off x="3992917" y="5554246"/>
            <a:ext cx="767100" cy="760800"/>
          </a:xfrm>
          <a:prstGeom prst="bentConnector3">
            <a:avLst>
              <a:gd name="adj1" fmla="val -2156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20" name="Google Shape;1420;p2"/>
          <p:cNvSpPr/>
          <p:nvPr/>
        </p:nvSpPr>
        <p:spPr>
          <a:xfrm>
            <a:off x="4750751" y="552053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"/>
          <p:cNvSpPr txBox="1"/>
          <p:nvPr/>
        </p:nvSpPr>
        <p:spPr>
          <a:xfrm>
            <a:off x="3893371" y="5982933"/>
            <a:ext cx="8738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NOSQL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2" name="Google Shape;142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4373" y="5254077"/>
            <a:ext cx="857974" cy="18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2" descr="Apache HBase – Apache HBase™ Hom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59653" y="4859193"/>
            <a:ext cx="937859" cy="23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6098" y="4881529"/>
            <a:ext cx="308266" cy="31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44057" y="5470480"/>
            <a:ext cx="856764" cy="2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2" descr="MQTT to Cassandra in Real-Tim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49157" y="5103813"/>
            <a:ext cx="459927" cy="344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7" name="Google Shape;1427;p2"/>
          <p:cNvCxnSpPr/>
          <p:nvPr/>
        </p:nvCxnSpPr>
        <p:spPr>
          <a:xfrm flipH="1">
            <a:off x="1133976" y="5386452"/>
            <a:ext cx="2529000" cy="305400"/>
          </a:xfrm>
          <a:prstGeom prst="bentConnector3">
            <a:avLst>
              <a:gd name="adj1" fmla="val 49266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28" name="Google Shape;1428;p2"/>
          <p:cNvSpPr/>
          <p:nvPr/>
        </p:nvSpPr>
        <p:spPr>
          <a:xfrm>
            <a:off x="3647319" y="535273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"/>
          <p:cNvSpPr txBox="1"/>
          <p:nvPr/>
        </p:nvSpPr>
        <p:spPr>
          <a:xfrm>
            <a:off x="1051214" y="5344740"/>
            <a:ext cx="145942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0" name="Google Shape;143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52226" y="5172360"/>
            <a:ext cx="642622" cy="19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07171" y="5398817"/>
            <a:ext cx="489918" cy="27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2" descr="The data modeling platform for BigQuery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48723" y="4588244"/>
            <a:ext cx="677107" cy="2373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3" name="Google Shape;1433;p2"/>
          <p:cNvCxnSpPr/>
          <p:nvPr/>
        </p:nvCxnSpPr>
        <p:spPr>
          <a:xfrm flipH="1">
            <a:off x="1758004" y="4471662"/>
            <a:ext cx="2777700" cy="332100"/>
          </a:xfrm>
          <a:prstGeom prst="bentConnector3">
            <a:avLst>
              <a:gd name="adj1" fmla="val 75240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34" name="Google Shape;1434;p2"/>
          <p:cNvSpPr/>
          <p:nvPr/>
        </p:nvSpPr>
        <p:spPr>
          <a:xfrm>
            <a:off x="4520044" y="443794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2"/>
          <p:cNvSpPr txBox="1"/>
          <p:nvPr/>
        </p:nvSpPr>
        <p:spPr>
          <a:xfrm>
            <a:off x="1795453" y="4478777"/>
            <a:ext cx="6453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6" name="Google Shape;1436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44204" y="4145452"/>
            <a:ext cx="409490" cy="24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65201" y="4018056"/>
            <a:ext cx="582328" cy="1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847776" y="4366843"/>
            <a:ext cx="912887" cy="570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9" name="Google Shape;1439;p2"/>
          <p:cNvCxnSpPr/>
          <p:nvPr/>
        </p:nvCxnSpPr>
        <p:spPr>
          <a:xfrm rot="10800000">
            <a:off x="817959" y="3987948"/>
            <a:ext cx="2855400" cy="268500"/>
          </a:xfrm>
          <a:prstGeom prst="bentConnector3">
            <a:avLst>
              <a:gd name="adj1" fmla="val 54005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40" name="Google Shape;1440;p2"/>
          <p:cNvSpPr/>
          <p:nvPr/>
        </p:nvSpPr>
        <p:spPr>
          <a:xfrm>
            <a:off x="3657706" y="422271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2"/>
          <p:cNvSpPr txBox="1"/>
          <p:nvPr/>
        </p:nvSpPr>
        <p:spPr>
          <a:xfrm>
            <a:off x="811606" y="3648912"/>
            <a:ext cx="13984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Sourcing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2" name="Google Shape;1442;p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516916" y="4227814"/>
            <a:ext cx="987321" cy="340268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2"/>
          <p:cNvSpPr txBox="1"/>
          <p:nvPr/>
        </p:nvSpPr>
        <p:spPr>
          <a:xfrm>
            <a:off x="8362003" y="4654347"/>
            <a:ext cx="54672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Oryx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2" descr="Spark Streaming (procesamiento por lotes y tiempo real) - Diego Calvo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91784" y="4320253"/>
            <a:ext cx="718033" cy="45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589012" y="5514582"/>
            <a:ext cx="577143" cy="21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2" descr="GitHub - OryxProject/oryx: Oryx 2: Lambda architecture on Apache Spark,  Apache Kafka for real-time large scale machine learni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442530" y="4382643"/>
            <a:ext cx="340703" cy="34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834267" y="5169680"/>
            <a:ext cx="641055" cy="32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63042" y="4882077"/>
            <a:ext cx="494486" cy="20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2" descr="H2o.ai is the leading company that can make a huge difference - Passionate  In Marketing"/>
          <p:cNvPicPr preferRelativeResize="0"/>
          <p:nvPr/>
        </p:nvPicPr>
        <p:blipFill rotWithShape="1">
          <a:blip r:embed="rId23">
            <a:alphaModFix/>
          </a:blip>
          <a:srcRect l="23704" t="19555" r="20635" b="20945"/>
          <a:stretch/>
        </p:blipFill>
        <p:spPr>
          <a:xfrm>
            <a:off x="3891970" y="3184540"/>
            <a:ext cx="600884" cy="281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0" name="Google Shape;1450;p2"/>
          <p:cNvCxnSpPr/>
          <p:nvPr/>
        </p:nvCxnSpPr>
        <p:spPr>
          <a:xfrm rot="10800000">
            <a:off x="1267164" y="3227430"/>
            <a:ext cx="3483300" cy="285300"/>
          </a:xfrm>
          <a:prstGeom prst="bentConnector3">
            <a:avLst>
              <a:gd name="adj1" fmla="val 52845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51" name="Google Shape;1451;p2"/>
          <p:cNvSpPr/>
          <p:nvPr/>
        </p:nvSpPr>
        <p:spPr>
          <a:xfrm>
            <a:off x="4734811" y="347900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2"/>
          <p:cNvSpPr txBox="1"/>
          <p:nvPr/>
        </p:nvSpPr>
        <p:spPr>
          <a:xfrm>
            <a:off x="1181659" y="2888554"/>
            <a:ext cx="16890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3" name="Google Shape;1453;p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359075" y="3548855"/>
            <a:ext cx="777318" cy="20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2" descr="Text&#10;&#10;Description automatically generated with medium confidenc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034727" y="3111933"/>
            <a:ext cx="607423" cy="30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2"/>
          <p:cNvPicPr preferRelativeResize="0"/>
          <p:nvPr/>
        </p:nvPicPr>
        <p:blipFill rotWithShape="1">
          <a:blip r:embed="rId2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811708" y="3437931"/>
            <a:ext cx="447575" cy="38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153937" y="2227851"/>
            <a:ext cx="590440" cy="33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2" descr="Brand Assets - Prefect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107020" y="2633609"/>
            <a:ext cx="621096" cy="15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2" descr="Kubeflow logo? · Issue #187 · kubeflow/kubeflow · GitHub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57086" y="2573712"/>
            <a:ext cx="503600" cy="5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2" descr="GitHub - Netflix/metaflow: Build and manage real-life data science projects  with ease!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816619" y="2614867"/>
            <a:ext cx="735811" cy="36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2" descr="Managed MLflow – Databricks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327083" y="2819797"/>
            <a:ext cx="558784" cy="215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1" name="Google Shape;1461;p2"/>
          <p:cNvCxnSpPr/>
          <p:nvPr/>
        </p:nvCxnSpPr>
        <p:spPr>
          <a:xfrm>
            <a:off x="10427856" y="4667432"/>
            <a:ext cx="118956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2" name="Google Shape;1462;p2"/>
          <p:cNvSpPr txBox="1"/>
          <p:nvPr/>
        </p:nvSpPr>
        <p:spPr>
          <a:xfrm>
            <a:off x="10334347" y="4351393"/>
            <a:ext cx="140514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3" name="Google Shape;1463;p2"/>
          <p:cNvCxnSpPr/>
          <p:nvPr/>
        </p:nvCxnSpPr>
        <p:spPr>
          <a:xfrm>
            <a:off x="10427856" y="5147383"/>
            <a:ext cx="12122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4" name="Google Shape;1464;p2"/>
          <p:cNvSpPr txBox="1"/>
          <p:nvPr/>
        </p:nvSpPr>
        <p:spPr>
          <a:xfrm>
            <a:off x="10334346" y="4826258"/>
            <a:ext cx="1209327" cy="276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400" b="0" i="0" u="none" strike="noStrike" cap="non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2"/>
          <p:cNvSpPr/>
          <p:nvPr/>
        </p:nvSpPr>
        <p:spPr>
          <a:xfrm>
            <a:off x="10265985" y="4462450"/>
            <a:ext cx="98165" cy="98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2"/>
          <p:cNvSpPr/>
          <p:nvPr/>
        </p:nvSpPr>
        <p:spPr>
          <a:xfrm>
            <a:off x="10265985" y="4925761"/>
            <a:ext cx="98165" cy="98165"/>
          </a:xfrm>
          <a:prstGeom prst="rect">
            <a:avLst/>
          </a:prstGeom>
          <a:solidFill>
            <a:srgbClr val="4365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E1D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7" name="Google Shape;1467;p2"/>
          <p:cNvCxnSpPr>
            <a:endCxn id="1468" idx="0"/>
          </p:cNvCxnSpPr>
          <p:nvPr/>
        </p:nvCxnSpPr>
        <p:spPr>
          <a:xfrm>
            <a:off x="4090474" y="1364569"/>
            <a:ext cx="972300" cy="416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8" name="Google Shape;1468;p2"/>
          <p:cNvSpPr/>
          <p:nvPr/>
        </p:nvSpPr>
        <p:spPr>
          <a:xfrm>
            <a:off x="5028567" y="178096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2"/>
          <p:cNvSpPr txBox="1"/>
          <p:nvPr/>
        </p:nvSpPr>
        <p:spPr>
          <a:xfrm>
            <a:off x="3984293" y="1051363"/>
            <a:ext cx="10763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0" name="Google Shape;1470;p2"/>
          <p:cNvCxnSpPr/>
          <p:nvPr/>
        </p:nvCxnSpPr>
        <p:spPr>
          <a:xfrm>
            <a:off x="1471625" y="1589475"/>
            <a:ext cx="3635100" cy="722400"/>
          </a:xfrm>
          <a:prstGeom prst="bentConnector3">
            <a:avLst>
              <a:gd name="adj1" fmla="val 40385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71" name="Google Shape;1471;p2"/>
          <p:cNvSpPr txBox="1"/>
          <p:nvPr/>
        </p:nvSpPr>
        <p:spPr>
          <a:xfrm>
            <a:off x="1102626" y="1182517"/>
            <a:ext cx="135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2" name="Google Shape;1472;p2"/>
          <p:cNvCxnSpPr/>
          <p:nvPr/>
        </p:nvCxnSpPr>
        <p:spPr>
          <a:xfrm>
            <a:off x="10427856" y="5615115"/>
            <a:ext cx="121226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73" name="Google Shape;1473;p2"/>
          <p:cNvSpPr txBox="1"/>
          <p:nvPr/>
        </p:nvSpPr>
        <p:spPr>
          <a:xfrm>
            <a:off x="10326552" y="5302456"/>
            <a:ext cx="12093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2"/>
          <p:cNvSpPr/>
          <p:nvPr/>
        </p:nvSpPr>
        <p:spPr>
          <a:xfrm>
            <a:off x="10265985" y="5401959"/>
            <a:ext cx="98165" cy="981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2"/>
          <p:cNvSpPr/>
          <p:nvPr/>
        </p:nvSpPr>
        <p:spPr>
          <a:xfrm>
            <a:off x="10205954" y="2587926"/>
            <a:ext cx="5611" cy="8355"/>
          </a:xfrm>
          <a:custGeom>
            <a:avLst/>
            <a:gdLst/>
            <a:ahLst/>
            <a:cxnLst/>
            <a:rect l="l" t="t" r="r" b="b"/>
            <a:pathLst>
              <a:path w="5611" h="8355" extrusionOk="0">
                <a:moveTo>
                  <a:pt x="5611" y="1342"/>
                </a:moveTo>
                <a:cubicBezTo>
                  <a:pt x="5367" y="915"/>
                  <a:pt x="5062" y="488"/>
                  <a:pt x="4818" y="0"/>
                </a:cubicBezTo>
                <a:cubicBezTo>
                  <a:pt x="3354" y="2866"/>
                  <a:pt x="1708" y="5611"/>
                  <a:pt x="0" y="8355"/>
                </a:cubicBezTo>
                <a:lnTo>
                  <a:pt x="1769" y="8355"/>
                </a:lnTo>
                <a:cubicBezTo>
                  <a:pt x="3110" y="6038"/>
                  <a:pt x="4391" y="3720"/>
                  <a:pt x="5611" y="1342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2"/>
          <p:cNvSpPr/>
          <p:nvPr/>
        </p:nvSpPr>
        <p:spPr>
          <a:xfrm>
            <a:off x="10210711" y="2531634"/>
            <a:ext cx="14271" cy="57695"/>
          </a:xfrm>
          <a:custGeom>
            <a:avLst/>
            <a:gdLst/>
            <a:ahLst/>
            <a:cxnLst/>
            <a:rect l="l" t="t" r="r" b="b"/>
            <a:pathLst>
              <a:path w="14271" h="57695" extrusionOk="0">
                <a:moveTo>
                  <a:pt x="14271" y="1403"/>
                </a:moveTo>
                <a:cubicBezTo>
                  <a:pt x="14271" y="915"/>
                  <a:pt x="14210" y="427"/>
                  <a:pt x="14210" y="0"/>
                </a:cubicBezTo>
                <a:cubicBezTo>
                  <a:pt x="13966" y="20309"/>
                  <a:pt x="8843" y="39460"/>
                  <a:pt x="0" y="56353"/>
                </a:cubicBezTo>
                <a:cubicBezTo>
                  <a:pt x="244" y="56780"/>
                  <a:pt x="549" y="57207"/>
                  <a:pt x="793" y="57695"/>
                </a:cubicBezTo>
                <a:cubicBezTo>
                  <a:pt x="9331" y="40801"/>
                  <a:pt x="14210" y="21712"/>
                  <a:pt x="14210" y="1464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2"/>
          <p:cNvSpPr/>
          <p:nvPr/>
        </p:nvSpPr>
        <p:spPr>
          <a:xfrm>
            <a:off x="10198513" y="2596282"/>
            <a:ext cx="9209" cy="10733"/>
          </a:xfrm>
          <a:custGeom>
            <a:avLst/>
            <a:gdLst/>
            <a:ahLst/>
            <a:cxnLst/>
            <a:rect l="l" t="t" r="r" b="b"/>
            <a:pathLst>
              <a:path w="9209" h="10733" extrusionOk="0">
                <a:moveTo>
                  <a:pt x="0" y="10734"/>
                </a:moveTo>
                <a:lnTo>
                  <a:pt x="2135" y="10734"/>
                </a:lnTo>
                <a:cubicBezTo>
                  <a:pt x="4635" y="7319"/>
                  <a:pt x="7014" y="3720"/>
                  <a:pt x="9209" y="0"/>
                </a:cubicBezTo>
                <a:lnTo>
                  <a:pt x="7441" y="0"/>
                </a:lnTo>
                <a:cubicBezTo>
                  <a:pt x="5184" y="3537"/>
                  <a:pt x="2866" y="7075"/>
                  <a:pt x="305" y="10368"/>
                </a:cubicBezTo>
                <a:lnTo>
                  <a:pt x="61" y="10673"/>
                </a:ln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8" name="Google Shape;1478;p2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787909" y="1787348"/>
            <a:ext cx="556343" cy="1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2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598992" y="1944379"/>
            <a:ext cx="544243" cy="15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2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603804" y="2236011"/>
            <a:ext cx="790775" cy="26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2" descr="LF AI &amp; Data Foundation Logos and Artwork - ONNX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304274" y="2588309"/>
            <a:ext cx="552056" cy="15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2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6578225" y="1500452"/>
            <a:ext cx="590121" cy="22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2" descr="AI and Machine Learning Applications in Atlanta | Digital Scientists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285624" y="2676031"/>
            <a:ext cx="708492" cy="45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2" descr="A picture containing pool ball&#10;&#10;Description automatically generated"/>
          <p:cNvPicPr preferRelativeResize="0"/>
          <p:nvPr/>
        </p:nvPicPr>
        <p:blipFill rotWithShape="1">
          <a:blip r:embed="rId38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0641" t="22213" r="20695" b="37574"/>
          <a:stretch/>
        </p:blipFill>
        <p:spPr>
          <a:xfrm>
            <a:off x="6566554" y="2506024"/>
            <a:ext cx="794004" cy="343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5" name="Google Shape;1485;p2"/>
          <p:cNvCxnSpPr/>
          <p:nvPr/>
        </p:nvCxnSpPr>
        <p:spPr>
          <a:xfrm flipH="1">
            <a:off x="7263999" y="1456597"/>
            <a:ext cx="1646400" cy="213000"/>
          </a:xfrm>
          <a:prstGeom prst="bentConnector3">
            <a:avLst>
              <a:gd name="adj1" fmla="val 100044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86" name="Google Shape;1486;p2"/>
          <p:cNvSpPr/>
          <p:nvPr/>
        </p:nvSpPr>
        <p:spPr>
          <a:xfrm>
            <a:off x="7235080" y="168144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"/>
          <p:cNvSpPr txBox="1"/>
          <p:nvPr/>
        </p:nvSpPr>
        <p:spPr>
          <a:xfrm>
            <a:off x="7364529" y="1124690"/>
            <a:ext cx="16696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400" b="0" i="0" u="none" strike="noStrike" cap="non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p2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231257" y="3236718"/>
            <a:ext cx="144474" cy="15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2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6995964" y="3720982"/>
            <a:ext cx="371659" cy="16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890670" y="3501440"/>
            <a:ext cx="582245" cy="1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2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351435" y="3450654"/>
            <a:ext cx="452315" cy="1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2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6574906" y="3983408"/>
            <a:ext cx="696724" cy="164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3" name="Google Shape;1493;p2"/>
          <p:cNvCxnSpPr>
            <a:endCxn id="1494" idx="6"/>
          </p:cNvCxnSpPr>
          <p:nvPr/>
        </p:nvCxnSpPr>
        <p:spPr>
          <a:xfrm flipH="1">
            <a:off x="7537739" y="3690139"/>
            <a:ext cx="2617800" cy="285900"/>
          </a:xfrm>
          <a:prstGeom prst="bentConnector3">
            <a:avLst>
              <a:gd name="adj1" fmla="val 48553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94" name="Google Shape;1494;p2"/>
          <p:cNvSpPr/>
          <p:nvPr/>
        </p:nvSpPr>
        <p:spPr>
          <a:xfrm>
            <a:off x="7469325" y="3941051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2"/>
          <p:cNvSpPr txBox="1"/>
          <p:nvPr/>
        </p:nvSpPr>
        <p:spPr>
          <a:xfrm>
            <a:off x="8997427" y="3354027"/>
            <a:ext cx="13019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0" i="0" u="none" strike="noStrike" cap="non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6" name="Google Shape;1496;p2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7890615" y="2678501"/>
            <a:ext cx="780378" cy="43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7722368" y="3195923"/>
            <a:ext cx="817147" cy="33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2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7644997" y="3577086"/>
            <a:ext cx="712531" cy="32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2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7923477" y="2440213"/>
            <a:ext cx="314808" cy="243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0" name="Google Shape;1500;p2"/>
          <p:cNvCxnSpPr>
            <a:endCxn id="1501" idx="6"/>
          </p:cNvCxnSpPr>
          <p:nvPr/>
        </p:nvCxnSpPr>
        <p:spPr>
          <a:xfrm flipH="1">
            <a:off x="8622110" y="2856955"/>
            <a:ext cx="1550700" cy="273600"/>
          </a:xfrm>
          <a:prstGeom prst="bentConnector3">
            <a:avLst>
              <a:gd name="adj1" fmla="val 56561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01" name="Google Shape;1501;p2"/>
          <p:cNvSpPr/>
          <p:nvPr/>
        </p:nvSpPr>
        <p:spPr>
          <a:xfrm>
            <a:off x="8553696" y="309556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2"/>
          <p:cNvSpPr txBox="1"/>
          <p:nvPr/>
        </p:nvSpPr>
        <p:spPr>
          <a:xfrm>
            <a:off x="9307725" y="2516579"/>
            <a:ext cx="9873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sz="1400" b="0" i="0" u="none" strike="noStrike" cap="non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3" name="Google Shape;1503;p2"/>
          <p:cNvCxnSpPr/>
          <p:nvPr/>
        </p:nvCxnSpPr>
        <p:spPr>
          <a:xfrm flipH="1">
            <a:off x="7693798" y="5554244"/>
            <a:ext cx="903300" cy="756000"/>
          </a:xfrm>
          <a:prstGeom prst="bentConnector3">
            <a:avLst>
              <a:gd name="adj1" fmla="val -3140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04" name="Google Shape;1504;p2"/>
          <p:cNvSpPr/>
          <p:nvPr/>
        </p:nvSpPr>
        <p:spPr>
          <a:xfrm>
            <a:off x="8587832" y="552053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2"/>
          <p:cNvSpPr txBox="1"/>
          <p:nvPr/>
        </p:nvSpPr>
        <p:spPr>
          <a:xfrm>
            <a:off x="7598864" y="5982953"/>
            <a:ext cx="100541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Real time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6" name="Google Shape;1506;p2" descr="Graphical user interface, applicati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 l="6369" t="39318" r="8957" b="40204"/>
          <a:stretch/>
        </p:blipFill>
        <p:spPr>
          <a:xfrm>
            <a:off x="3599377" y="3588522"/>
            <a:ext cx="936327" cy="22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2" descr="Graphical user interface&#10;&#10;Description automatically generated with medium confidence"/>
          <p:cNvPicPr preferRelativeResize="0"/>
          <p:nvPr/>
        </p:nvPicPr>
        <p:blipFill rotWithShape="1">
          <a:blip r:embed="rId49">
            <a:alphaModFix/>
          </a:blip>
          <a:srcRect t="33023" b="35860"/>
          <a:stretch/>
        </p:blipFill>
        <p:spPr>
          <a:xfrm>
            <a:off x="2665443" y="3725473"/>
            <a:ext cx="1233734" cy="38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2" descr="Logo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 l="11193" t="18279" r="15288" b="27473"/>
          <a:stretch/>
        </p:blipFill>
        <p:spPr>
          <a:xfrm>
            <a:off x="3715919" y="4002495"/>
            <a:ext cx="564253" cy="41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2" descr="Logo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 t="43971" b="37145"/>
          <a:stretch/>
        </p:blipFill>
        <p:spPr>
          <a:xfrm>
            <a:off x="2391621" y="3662849"/>
            <a:ext cx="875577" cy="1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2" descr="Graphical user interface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 t="45896" b="39177"/>
          <a:stretch/>
        </p:blipFill>
        <p:spPr>
          <a:xfrm>
            <a:off x="3590328" y="4946098"/>
            <a:ext cx="800226" cy="11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2" descr="Ico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6312192" y="4801644"/>
            <a:ext cx="434050" cy="4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2" descr="Logo&#10;&#10;Description automatically generated with medium confidence"/>
          <p:cNvPicPr preferRelativeResize="0"/>
          <p:nvPr/>
        </p:nvPicPr>
        <p:blipFill rotWithShape="1">
          <a:blip r:embed="rId54">
            <a:alphaModFix/>
          </a:blip>
          <a:srcRect t="32221" b="33932"/>
          <a:stretch/>
        </p:blipFill>
        <p:spPr>
          <a:xfrm>
            <a:off x="6925744" y="5065544"/>
            <a:ext cx="665186" cy="22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" descr="Logo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 t="36383" b="39459"/>
          <a:stretch/>
        </p:blipFill>
        <p:spPr>
          <a:xfrm>
            <a:off x="6364471" y="4271571"/>
            <a:ext cx="978333" cy="23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2" descr="Logo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 t="35594" b="36194"/>
          <a:stretch/>
        </p:blipFill>
        <p:spPr>
          <a:xfrm>
            <a:off x="8475322" y="5069066"/>
            <a:ext cx="663814" cy="18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2" descr="Graphical user interface, logo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 t="36567" r="7019" b="41977"/>
          <a:stretch/>
        </p:blipFill>
        <p:spPr>
          <a:xfrm>
            <a:off x="6278244" y="3735440"/>
            <a:ext cx="638248" cy="14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2" descr="Logo, company name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 t="40490" b="40824"/>
          <a:stretch/>
        </p:blipFill>
        <p:spPr>
          <a:xfrm>
            <a:off x="6274332" y="3184540"/>
            <a:ext cx="872426" cy="1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" descr="Logo&#10;&#10;Description automatically generated with medium confidence"/>
          <p:cNvPicPr preferRelativeResize="0"/>
          <p:nvPr/>
        </p:nvPicPr>
        <p:blipFill rotWithShape="1">
          <a:blip r:embed="rId59">
            <a:alphaModFix/>
          </a:blip>
          <a:srcRect t="37328" b="36240"/>
          <a:stretch/>
        </p:blipFill>
        <p:spPr>
          <a:xfrm>
            <a:off x="3413814" y="1613941"/>
            <a:ext cx="1004628" cy="26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2" descr="Logo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 t="31229" b="31744"/>
          <a:stretch/>
        </p:blipFill>
        <p:spPr>
          <a:xfrm>
            <a:off x="3164643" y="1997877"/>
            <a:ext cx="627649" cy="23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2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 l="19992" t="16362" r="15595" b="15314"/>
          <a:stretch/>
        </p:blipFill>
        <p:spPr>
          <a:xfrm>
            <a:off x="3935079" y="1996913"/>
            <a:ext cx="559957" cy="59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2" descr="Graphical user interface, application&#10;&#10;Description automatically generated with medium confidence"/>
          <p:cNvPicPr preferRelativeResize="0"/>
          <p:nvPr/>
        </p:nvPicPr>
        <p:blipFill rotWithShape="1">
          <a:blip r:embed="rId62">
            <a:alphaModFix/>
          </a:blip>
          <a:srcRect t="15159" b="15400"/>
          <a:stretch/>
        </p:blipFill>
        <p:spPr>
          <a:xfrm>
            <a:off x="3228765" y="2628375"/>
            <a:ext cx="631191" cy="43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2" descr="Logo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 t="34008" r="7724" b="37094"/>
          <a:stretch/>
        </p:blipFill>
        <p:spPr>
          <a:xfrm>
            <a:off x="3013345" y="2278062"/>
            <a:ext cx="866574" cy="27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2" descr="Logo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 l="10402" t="25946" r="10609" b="37184"/>
          <a:stretch/>
        </p:blipFill>
        <p:spPr>
          <a:xfrm>
            <a:off x="3937398" y="2744617"/>
            <a:ext cx="558813" cy="26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2" descr="Logo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4557996" y="1837530"/>
            <a:ext cx="590381" cy="38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2" descr="Logo&#10;&#10;Description automatically generated with low confidence"/>
          <p:cNvPicPr preferRelativeResize="0"/>
          <p:nvPr/>
        </p:nvPicPr>
        <p:blipFill rotWithShape="1">
          <a:blip r:embed="rId66">
            <a:alphaModFix/>
          </a:blip>
          <a:srcRect t="30277" b="39469"/>
          <a:stretch/>
        </p:blipFill>
        <p:spPr>
          <a:xfrm>
            <a:off x="5109746" y="1506137"/>
            <a:ext cx="777708" cy="23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" descr="Logo, company name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 l="19548" t="30658" r="17532" b="39801"/>
          <a:stretch/>
        </p:blipFill>
        <p:spPr>
          <a:xfrm>
            <a:off x="5846555" y="1534880"/>
            <a:ext cx="661069" cy="31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2" descr="Logo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 l="-424" t="23762" r="424" b="38310"/>
          <a:stretch/>
        </p:blipFill>
        <p:spPr>
          <a:xfrm>
            <a:off x="5219185" y="1856836"/>
            <a:ext cx="700025" cy="26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2" descr="Logo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6645641" y="2857915"/>
            <a:ext cx="721982" cy="21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2"/>
          <p:cNvPicPr preferRelativeResize="0"/>
          <p:nvPr/>
        </p:nvPicPr>
        <p:blipFill rotWithShape="1">
          <a:blip r:embed="rId70">
            <a:alphaModFix/>
          </a:blip>
          <a:srcRect t="29859" b="43607"/>
          <a:stretch/>
        </p:blipFill>
        <p:spPr>
          <a:xfrm>
            <a:off x="7139348" y="2429579"/>
            <a:ext cx="607982" cy="16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2" descr="Logo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 l="15092" t="37708" r="14802" b="34527"/>
          <a:stretch/>
        </p:blipFill>
        <p:spPr>
          <a:xfrm>
            <a:off x="6029834" y="2421518"/>
            <a:ext cx="495974" cy="196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0" name="Google Shape;1530;p2"/>
          <p:cNvGrpSpPr/>
          <p:nvPr/>
        </p:nvGrpSpPr>
        <p:grpSpPr>
          <a:xfrm>
            <a:off x="6018246" y="1939271"/>
            <a:ext cx="494715" cy="351970"/>
            <a:chOff x="6018246" y="1939271"/>
            <a:chExt cx="494715" cy="351970"/>
          </a:xfrm>
        </p:grpSpPr>
        <p:pic>
          <p:nvPicPr>
            <p:cNvPr id="1531" name="Google Shape;1531;p2" descr="A picture containing shape&#10;&#10;Description automatically generated"/>
            <p:cNvPicPr preferRelativeResize="0"/>
            <p:nvPr/>
          </p:nvPicPr>
          <p:blipFill rotWithShape="1">
            <a:blip r:embed="rId72">
              <a:alphaModFix/>
            </a:blip>
            <a:srcRect l="28956" t="64988" r="26835" b="26892"/>
            <a:stretch/>
          </p:blipFill>
          <p:spPr>
            <a:xfrm>
              <a:off x="6018246" y="2200386"/>
              <a:ext cx="494715" cy="90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2" name="Google Shape;1532;p2" descr="A picture containing shape&#10;&#10;Description automatically generated"/>
            <p:cNvPicPr preferRelativeResize="0"/>
            <p:nvPr/>
          </p:nvPicPr>
          <p:blipFill rotWithShape="1">
            <a:blip r:embed="rId72">
              <a:alphaModFix/>
            </a:blip>
            <a:srcRect l="28956" t="26116" r="26835" b="34559"/>
            <a:stretch/>
          </p:blipFill>
          <p:spPr>
            <a:xfrm>
              <a:off x="6123335" y="1939271"/>
              <a:ext cx="267237" cy="237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3" name="Google Shape;1533;p2"/>
          <p:cNvSpPr txBox="1"/>
          <p:nvPr/>
        </p:nvSpPr>
        <p:spPr>
          <a:xfrm>
            <a:off x="10976464" y="292682"/>
            <a:ext cx="533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4" name="Google Shape;1534;p2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535" name="Google Shape;1535;p2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6" name="Google Shape;1536;p2"/>
            <p:cNvPicPr preferRelativeResize="0"/>
            <p:nvPr/>
          </p:nvPicPr>
          <p:blipFill rotWithShape="1">
            <a:blip r:embed="rId73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7" name="Google Shape;1537;p2"/>
          <p:cNvSpPr/>
          <p:nvPr/>
        </p:nvSpPr>
        <p:spPr>
          <a:xfrm>
            <a:off x="5007106" y="2264318"/>
            <a:ext cx="68400" cy="6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3"/>
          <p:cNvSpPr txBox="1"/>
          <p:nvPr/>
        </p:nvSpPr>
        <p:spPr>
          <a:xfrm>
            <a:off x="142504" y="4011287"/>
            <a:ext cx="2732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“I was really impressed by the responsiveness of the team : they came up with a first and quite impressive dashboard proposition within only a couple of days. I also really appreciated the quality of the work; it was really helpful for us to identify the data cleansing needed in our ERP</a:t>
            </a:r>
            <a:r>
              <a:rPr lang="en-US" sz="12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1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 ─ </a:t>
            </a:r>
            <a:r>
              <a:rPr lang="en-US" sz="1200" b="1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 (Client)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43"/>
          <p:cNvSpPr/>
          <p:nvPr/>
        </p:nvSpPr>
        <p:spPr>
          <a:xfrm>
            <a:off x="6123425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43"/>
          <p:cNvSpPr/>
          <p:nvPr/>
        </p:nvSpPr>
        <p:spPr>
          <a:xfrm>
            <a:off x="9046451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43"/>
          <p:cNvSpPr/>
          <p:nvPr/>
        </p:nvSpPr>
        <p:spPr>
          <a:xfrm>
            <a:off x="3200400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43"/>
          <p:cNvSpPr txBox="1"/>
          <p:nvPr/>
        </p:nvSpPr>
        <p:spPr>
          <a:xfrm>
            <a:off x="3403168" y="1527156"/>
            <a:ext cx="2191373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wants to have an automatized Human Resource Dashboard to track, analyze and report on HR KPIs.</a:t>
            </a: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43"/>
          <p:cNvSpPr txBox="1"/>
          <p:nvPr/>
        </p:nvSpPr>
        <p:spPr>
          <a:xfrm>
            <a:off x="6326193" y="1527156"/>
            <a:ext cx="219137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company decided to use</a:t>
            </a:r>
            <a:r>
              <a:rPr lang="en-US" sz="13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Infomineo’s Data Analytics service as a solution </a:t>
            </a:r>
            <a:r>
              <a:rPr lang="en-US" sz="13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lang="en-US" sz="13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43"/>
          <p:cNvSpPr txBox="1"/>
          <p:nvPr/>
        </p:nvSpPr>
        <p:spPr>
          <a:xfrm>
            <a:off x="9171006" y="4019289"/>
            <a:ext cx="2456492" cy="260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1 FTE </a:t>
            </a: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from the HR department could be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reallocated to other tasks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Helped the company to start its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Infomineo has been asked to work with client’s Finance Team to create another dashboard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44444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43"/>
          <p:cNvSpPr/>
          <p:nvPr/>
        </p:nvSpPr>
        <p:spPr>
          <a:xfrm>
            <a:off x="3200400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43"/>
          <p:cNvSpPr txBox="1"/>
          <p:nvPr/>
        </p:nvSpPr>
        <p:spPr>
          <a:xfrm>
            <a:off x="3403168" y="665402"/>
            <a:ext cx="1054714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43"/>
          <p:cNvSpPr/>
          <p:nvPr/>
        </p:nvSpPr>
        <p:spPr>
          <a:xfrm>
            <a:off x="4776348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43"/>
          <p:cNvSpPr/>
          <p:nvPr/>
        </p:nvSpPr>
        <p:spPr>
          <a:xfrm>
            <a:off x="6123425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43"/>
          <p:cNvSpPr txBox="1"/>
          <p:nvPr/>
        </p:nvSpPr>
        <p:spPr>
          <a:xfrm>
            <a:off x="6326193" y="665402"/>
            <a:ext cx="867025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43"/>
          <p:cNvSpPr/>
          <p:nvPr/>
        </p:nvSpPr>
        <p:spPr>
          <a:xfrm>
            <a:off x="7676160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43"/>
          <p:cNvSpPr/>
          <p:nvPr/>
        </p:nvSpPr>
        <p:spPr>
          <a:xfrm>
            <a:off x="9046451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43"/>
          <p:cNvSpPr txBox="1"/>
          <p:nvPr/>
        </p:nvSpPr>
        <p:spPr>
          <a:xfrm>
            <a:off x="9249219" y="783127"/>
            <a:ext cx="943429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1800" b="0" i="0" u="none" strike="noStrike" cap="non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58" name="Google Shape;1558;p43"/>
          <p:cNvSpPr/>
          <p:nvPr/>
        </p:nvSpPr>
        <p:spPr>
          <a:xfrm>
            <a:off x="10599185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9" name="Google Shape;1559;p43"/>
          <p:cNvGrpSpPr/>
          <p:nvPr/>
        </p:nvGrpSpPr>
        <p:grpSpPr>
          <a:xfrm>
            <a:off x="10755642" y="644211"/>
            <a:ext cx="492943" cy="457112"/>
            <a:chOff x="7154863" y="4446588"/>
            <a:chExt cx="527050" cy="506412"/>
          </a:xfrm>
        </p:grpSpPr>
        <p:sp>
          <p:nvSpPr>
            <p:cNvPr id="1560" name="Google Shape;1560;p43"/>
            <p:cNvSpPr/>
            <p:nvPr/>
          </p:nvSpPr>
          <p:spPr>
            <a:xfrm>
              <a:off x="7154863" y="4446588"/>
              <a:ext cx="527050" cy="506412"/>
            </a:xfrm>
            <a:custGeom>
              <a:avLst/>
              <a:gdLst/>
              <a:ahLst/>
              <a:cxnLst/>
              <a:rect l="l" t="t" r="r" b="b"/>
              <a:pathLst>
                <a:path w="840" h="806" extrusionOk="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43"/>
            <p:cNvSpPr/>
            <p:nvPr/>
          </p:nvSpPr>
          <p:spPr>
            <a:xfrm>
              <a:off x="7275513" y="4554538"/>
              <a:ext cx="344488" cy="336550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2" name="Google Shape;156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00" y="560588"/>
            <a:ext cx="848783" cy="7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43"/>
          <p:cNvSpPr txBox="1"/>
          <p:nvPr/>
        </p:nvSpPr>
        <p:spPr>
          <a:xfrm>
            <a:off x="1534212" y="560588"/>
            <a:ext cx="1446457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32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32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p43"/>
          <p:cNvCxnSpPr/>
          <p:nvPr/>
        </p:nvCxnSpPr>
        <p:spPr>
          <a:xfrm>
            <a:off x="539400" y="1479434"/>
            <a:ext cx="23142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5" name="Google Shape;1565;p43"/>
          <p:cNvSpPr txBox="1"/>
          <p:nvPr/>
        </p:nvSpPr>
        <p:spPr>
          <a:xfrm>
            <a:off x="563344" y="1610994"/>
            <a:ext cx="23341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4444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43"/>
          <p:cNvSpPr txBox="1"/>
          <p:nvPr/>
        </p:nvSpPr>
        <p:spPr>
          <a:xfrm>
            <a:off x="563344" y="1930557"/>
            <a:ext cx="231425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multinational firm</a:t>
            </a: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7" name="Google Shape;156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470" y="595174"/>
            <a:ext cx="601166" cy="6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4272" y="598939"/>
            <a:ext cx="591178" cy="591178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43"/>
          <p:cNvSpPr/>
          <p:nvPr/>
        </p:nvSpPr>
        <p:spPr>
          <a:xfrm>
            <a:off x="3371589" y="3345535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0" name="Google Shape;1570;p43" descr="Gear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17309" y="339616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43" descr="Arrow circ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17309" y="4273964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43"/>
          <p:cNvSpPr/>
          <p:nvPr/>
        </p:nvSpPr>
        <p:spPr>
          <a:xfrm>
            <a:off x="3371589" y="4228244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43"/>
          <p:cNvSpPr/>
          <p:nvPr/>
        </p:nvSpPr>
        <p:spPr>
          <a:xfrm>
            <a:off x="3371589" y="5110978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4" name="Google Shape;1574;p43" descr="Doll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17309" y="5185349"/>
            <a:ext cx="365760" cy="3084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43"/>
          <p:cNvSpPr txBox="1"/>
          <p:nvPr/>
        </p:nvSpPr>
        <p:spPr>
          <a:xfrm>
            <a:off x="3942673" y="501522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Lower cost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than buying from a specialized company an HR Dashboard tool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43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43"/>
          <p:cNvSpPr txBox="1"/>
          <p:nvPr/>
        </p:nvSpPr>
        <p:spPr>
          <a:xfrm>
            <a:off x="3911159" y="3358667"/>
            <a:ext cx="16459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Effective and quick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43"/>
          <p:cNvSpPr txBox="1"/>
          <p:nvPr/>
        </p:nvSpPr>
        <p:spPr>
          <a:xfrm>
            <a:off x="3953388" y="4232199"/>
            <a:ext cx="16459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Smooth integration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 its existing ERPs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43"/>
          <p:cNvSpPr txBox="1"/>
          <p:nvPr/>
        </p:nvSpPr>
        <p:spPr>
          <a:xfrm>
            <a:off x="7095831" y="5002699"/>
            <a:ext cx="160601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Ad-hoc deliverables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Dictionaries, Creation of Metadata, Data Quality on boarding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43"/>
          <p:cNvSpPr txBox="1"/>
          <p:nvPr/>
        </p:nvSpPr>
        <p:spPr>
          <a:xfrm>
            <a:off x="7067256" y="2455516"/>
            <a:ext cx="1597572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Quality &amp; Consistency problems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the various Data sources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reflects HR Team needs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43"/>
          <p:cNvSpPr txBox="1"/>
          <p:nvPr/>
        </p:nvSpPr>
        <p:spPr>
          <a:xfrm>
            <a:off x="9174577" y="1527156"/>
            <a:ext cx="21887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recognized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that the quality of the Data Analytics service provided a useful reporting tool </a:t>
            </a: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resulting in: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2" name="Google Shape;1582;p43" descr="Lis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31734" y="5192929"/>
            <a:ext cx="472598" cy="45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43"/>
          <p:cNvSpPr/>
          <p:nvPr/>
        </p:nvSpPr>
        <p:spPr>
          <a:xfrm>
            <a:off x="6272659" y="5145991"/>
            <a:ext cx="590748" cy="56962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4" name="Google Shape;1584;p43"/>
          <p:cNvGrpSpPr/>
          <p:nvPr/>
        </p:nvGrpSpPr>
        <p:grpSpPr>
          <a:xfrm>
            <a:off x="372862" y="3602729"/>
            <a:ext cx="2524618" cy="416560"/>
            <a:chOff x="550863" y="4854495"/>
            <a:chExt cx="3188017" cy="416560"/>
          </a:xfrm>
        </p:grpSpPr>
        <p:cxnSp>
          <p:nvCxnSpPr>
            <p:cNvPr id="1585" name="Google Shape;1585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86" name="Google Shape;1586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7" name="Google Shape;1587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588" name="Google Shape;1588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0" name="Google Shape;1590;p43"/>
          <p:cNvGrpSpPr/>
          <p:nvPr/>
        </p:nvGrpSpPr>
        <p:grpSpPr>
          <a:xfrm>
            <a:off x="374340" y="5701763"/>
            <a:ext cx="2524618" cy="416560"/>
            <a:chOff x="550863" y="4854495"/>
            <a:chExt cx="3188017" cy="416560"/>
          </a:xfrm>
        </p:grpSpPr>
        <p:cxnSp>
          <p:nvCxnSpPr>
            <p:cNvPr id="1591" name="Google Shape;1591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92" name="Google Shape;1592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3" name="Google Shape;1593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594" name="Google Shape;1594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596" name="Google Shape;1596;p43" descr="The importance of the Data Quality - Captain Verify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75492" y="2584362"/>
            <a:ext cx="365647" cy="56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43" descr="Report Icons Added to Dashboard Suggestions - 4m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01214" y="3873094"/>
            <a:ext cx="529251" cy="6317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43"/>
          <p:cNvSpPr txBox="1"/>
          <p:nvPr/>
        </p:nvSpPr>
        <p:spPr>
          <a:xfrm>
            <a:off x="9174577" y="2598378"/>
            <a:ext cx="24564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During the project, Data were corrected in the ERPs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Manual files </a:t>
            </a: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not used anymore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Quality improved by 55% </a:t>
            </a:r>
            <a:r>
              <a:rPr lang="en-US" sz="1300" b="0" i="1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critical data elements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43"/>
          <p:cNvSpPr/>
          <p:nvPr/>
        </p:nvSpPr>
        <p:spPr>
          <a:xfrm>
            <a:off x="6270466" y="3873094"/>
            <a:ext cx="590748" cy="56962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43"/>
          <p:cNvSpPr/>
          <p:nvPr/>
        </p:nvSpPr>
        <p:spPr>
          <a:xfrm>
            <a:off x="6273771" y="2577945"/>
            <a:ext cx="590748" cy="56962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0891d8cc23_0_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Examples of potential uses cases</a:t>
            </a:r>
            <a:endParaRPr/>
          </a:p>
        </p:txBody>
      </p:sp>
      <p:sp>
        <p:nvSpPr>
          <p:cNvPr id="1606" name="Google Shape;1606;g20891d8cc23_0_0"/>
          <p:cNvSpPr txBox="1">
            <a:spLocks noGrp="1"/>
          </p:cNvSpPr>
          <p:nvPr>
            <p:ph type="body" idx="3"/>
          </p:nvPr>
        </p:nvSpPr>
        <p:spPr>
          <a:xfrm>
            <a:off x="6257925" y="1889831"/>
            <a:ext cx="56607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lvl="0" indent="-28575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/>
              <a:t>Visualize and  monitor tourist activities in a destination through the creation of dynamic and interactive reports and dashboards that incorporate a comprehensive, multifaceted analysis such as</a:t>
            </a:r>
            <a:endParaRPr/>
          </a:p>
          <a:p>
            <a:pPr marL="971550" lvl="1" indent="-2857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b="1" i="1">
                <a:solidFill>
                  <a:schemeClr val="dk2"/>
                </a:solidFill>
              </a:rPr>
              <a:t>Destination</a:t>
            </a:r>
            <a:r>
              <a:rPr lang="en-US"/>
              <a:t> : visitor numbers, spending habits, demographic information, and satisfaction levels.</a:t>
            </a:r>
            <a:endParaRPr/>
          </a:p>
          <a:p>
            <a:pPr marL="971550" lvl="1" indent="-2857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b="1" i="1">
                <a:solidFill>
                  <a:schemeClr val="dk2"/>
                </a:solidFill>
              </a:rPr>
              <a:t>Resource allocation &amp; management  </a:t>
            </a:r>
            <a:r>
              <a:rPr lang="en-US"/>
              <a:t>: availability of hotel rooms, transportation options, and tourist activities.</a:t>
            </a:r>
            <a:endParaRPr/>
          </a:p>
          <a:p>
            <a:pPr marL="514350" lvl="0" indent="-28575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/>
              <a:t>Optimize revenue management by identifying the key drivers of revenue (ex: visitor numbers, spending patterns, and pricing strategies) and develop pricing strategies that maximize revenue (ex: considering seasonality, incorporating discounts or promotions…).</a:t>
            </a:r>
            <a:endParaRPr/>
          </a:p>
          <a:p>
            <a:pPr marL="514350" lvl="0" indent="-28575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/>
              <a:t>Forecast of future demand for tourist destinations by analyzing data on historical demand trends, weather patterns, and other relevant factors to develop a model that predicts future demand for a particular destination.</a:t>
            </a:r>
            <a:endParaRPr/>
          </a:p>
          <a:p>
            <a:pPr marL="514350" lvl="0" indent="-28575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/>
              <a:t>Improve the tourism experience by using text analysis and sentiment analysis techniques to extract meaningful insights from these data and understand the factors that contribute to tourist satisfaction</a:t>
            </a:r>
            <a:endParaRPr/>
          </a:p>
          <a:p>
            <a: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cxnSp>
        <p:nvCxnSpPr>
          <p:cNvPr id="1607" name="Google Shape;1607;g20891d8cc23_0_0"/>
          <p:cNvCxnSpPr/>
          <p:nvPr/>
        </p:nvCxnSpPr>
        <p:spPr>
          <a:xfrm>
            <a:off x="550863" y="6337576"/>
            <a:ext cx="1110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8" name="Google Shape;1608;g20891d8cc23_0_0"/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g20891d8cc23_0_0"/>
          <p:cNvSpPr txBox="1"/>
          <p:nvPr/>
        </p:nvSpPr>
        <p:spPr>
          <a:xfrm>
            <a:off x="1721289" y="1248362"/>
            <a:ext cx="452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g20891d8cc23_0_0" descr="Server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57182" y="1258070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g20891d8cc23_0_0"/>
          <p:cNvSpPr txBox="1"/>
          <p:nvPr/>
        </p:nvSpPr>
        <p:spPr>
          <a:xfrm>
            <a:off x="273411" y="1975506"/>
            <a:ext cx="58110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Tourist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Information on the number of tourists visiting a destination, their demographics, travel patterns, and spending habits, sentimental comments.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Destination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on the attractions, accommodations, and infrastructure available in a destination, including information on capacity and utilization.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Economic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on the economic impact of tourism, including revenue generated by the tourism industry, employment, and other relevant indicators.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Environmental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on the environmental impact of tourism, including information on energy consumption, waste generation, and other environmental indicators.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g20891d8cc23_0_0"/>
          <p:cNvSpPr/>
          <p:nvPr/>
        </p:nvSpPr>
        <p:spPr>
          <a:xfrm>
            <a:off x="6246320" y="1117804"/>
            <a:ext cx="5664900" cy="625500"/>
          </a:xfrm>
          <a:prstGeom prst="rect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3" name="Google Shape;1613;g20891d8cc23_0_0" descr="Bar chart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206441" y="1287919"/>
            <a:ext cx="411480" cy="3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g20891d8cc23_0_0"/>
          <p:cNvSpPr txBox="1"/>
          <p:nvPr/>
        </p:nvSpPr>
        <p:spPr>
          <a:xfrm>
            <a:off x="7713900" y="1248362"/>
            <a:ext cx="20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g20891d8cc23_0_0"/>
          <p:cNvSpPr txBox="1"/>
          <p:nvPr/>
        </p:nvSpPr>
        <p:spPr>
          <a:xfrm>
            <a:off x="10976464" y="292682"/>
            <a:ext cx="533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6" name="Google Shape;1616;g20891d8cc23_0_0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617" name="Google Shape;1617;g20891d8cc23_0_0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8" name="Google Shape;1618;g20891d8cc23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1561</Words>
  <Application>Microsoft Office PowerPoint</Application>
  <PresentationFormat>Widescreen</PresentationFormat>
  <Paragraphs>316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Noto Sans Symbols</vt:lpstr>
      <vt:lpstr>Lato Black</vt:lpstr>
      <vt:lpstr>Calibri</vt:lpstr>
      <vt:lpstr>Arial</vt:lpstr>
      <vt:lpstr>Libre Franklin</vt:lpstr>
      <vt:lpstr>Franklin Gothic</vt:lpstr>
      <vt:lpstr>3_Office Theme</vt:lpstr>
      <vt:lpstr>2_Office Theme</vt:lpstr>
      <vt:lpstr>4_Office Theme</vt:lpstr>
      <vt:lpstr>Office Theme</vt:lpstr>
      <vt:lpstr>Data Analytics</vt:lpstr>
      <vt:lpstr>Infomineo has a unique approach to Data Analytics</vt:lpstr>
      <vt:lpstr>Infomineo offers a full suite of Data Analytics Services</vt:lpstr>
      <vt:lpstr>Infomineo approach to helping you</vt:lpstr>
      <vt:lpstr>Infomineo team provides a complete solution for your data needs</vt:lpstr>
      <vt:lpstr>Infomineo can handle all steps of a Data Use Case</vt:lpstr>
      <vt:lpstr>Infomineo handle a wide range of cutting-edge technologies.</vt:lpstr>
      <vt:lpstr>PowerPoint Presentation</vt:lpstr>
      <vt:lpstr>Examples of potential uses cases</vt:lpstr>
      <vt:lpstr>Why work with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</dc:title>
  <dc:creator>Casa 2</dc:creator>
  <cp:lastModifiedBy>Casa 2</cp:lastModifiedBy>
  <cp:revision>1</cp:revision>
  <dcterms:created xsi:type="dcterms:W3CDTF">2023-02-07T16:53:19Z</dcterms:created>
  <dcterms:modified xsi:type="dcterms:W3CDTF">2023-02-14T10:53:24Z</dcterms:modified>
</cp:coreProperties>
</file>